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7" r:id="rId2"/>
    <p:sldId id="263" r:id="rId3"/>
    <p:sldId id="342" r:id="rId4"/>
    <p:sldId id="416" r:id="rId5"/>
    <p:sldId id="417" r:id="rId6"/>
    <p:sldId id="418" r:id="rId7"/>
    <p:sldId id="353" r:id="rId8"/>
    <p:sldId id="350" r:id="rId9"/>
    <p:sldId id="348" r:id="rId10"/>
    <p:sldId id="421" r:id="rId11"/>
    <p:sldId id="422" r:id="rId12"/>
    <p:sldId id="423" r:id="rId13"/>
    <p:sldId id="424" r:id="rId14"/>
    <p:sldId id="425" r:id="rId15"/>
    <p:sldId id="427" r:id="rId16"/>
    <p:sldId id="428" r:id="rId17"/>
    <p:sldId id="429" r:id="rId18"/>
    <p:sldId id="426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349" r:id="rId27"/>
    <p:sldId id="441" r:id="rId28"/>
    <p:sldId id="437" r:id="rId29"/>
    <p:sldId id="438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39" r:id="rId38"/>
    <p:sldId id="440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301" r:id="rId51"/>
    <p:sldId id="460" r:id="rId52"/>
    <p:sldId id="461" r:id="rId53"/>
    <p:sldId id="463" r:id="rId54"/>
    <p:sldId id="462" r:id="rId55"/>
    <p:sldId id="464" r:id="rId56"/>
    <p:sldId id="465" r:id="rId57"/>
    <p:sldId id="466" r:id="rId58"/>
    <p:sldId id="467" r:id="rId59"/>
    <p:sldId id="468" r:id="rId60"/>
    <p:sldId id="469" r:id="rId61"/>
    <p:sldId id="470" r:id="rId62"/>
    <p:sldId id="471" r:id="rId63"/>
    <p:sldId id="472" r:id="rId64"/>
    <p:sldId id="473" r:id="rId65"/>
    <p:sldId id="474" r:id="rId66"/>
    <p:sldId id="475" r:id="rId67"/>
    <p:sldId id="476" r:id="rId68"/>
    <p:sldId id="477" r:id="rId69"/>
    <p:sldId id="478" r:id="rId70"/>
    <p:sldId id="479" r:id="rId71"/>
    <p:sldId id="480" r:id="rId72"/>
    <p:sldId id="481" r:id="rId73"/>
    <p:sldId id="482" r:id="rId74"/>
    <p:sldId id="483" r:id="rId75"/>
    <p:sldId id="484" r:id="rId76"/>
    <p:sldId id="485" r:id="rId77"/>
    <p:sldId id="486" r:id="rId78"/>
    <p:sldId id="487" r:id="rId79"/>
    <p:sldId id="488" r:id="rId80"/>
    <p:sldId id="489" r:id="rId81"/>
    <p:sldId id="490" r:id="rId82"/>
    <p:sldId id="492" r:id="rId83"/>
    <p:sldId id="493" r:id="rId84"/>
    <p:sldId id="494" r:id="rId85"/>
    <p:sldId id="49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9966FF"/>
    <a:srgbClr val="FFFFFF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3"/>
    <p:restoredTop sz="93412" autoAdjust="0"/>
  </p:normalViewPr>
  <p:slideViewPr>
    <p:cSldViewPr snapToGrid="0">
      <p:cViewPr varScale="1">
        <p:scale>
          <a:sx n="148" d="100"/>
          <a:sy n="148" d="100"/>
        </p:scale>
        <p:origin x="7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4:43:08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11552 24575,'1'-12'0,"0"0"0,1 0 0,6-17 0,1-10 0,13-111 0,20-140 0,-36 239 0,2-10 0,-1-67 0,8-117 0,-7 137 0,-9-121 0,-1 86 0,3 129 0,1 0 0,0 0 0,1 0 0,1 0 0,6-16 0,-5 15 0,0 0 0,-1 0 0,-1-1 0,2-18 0,-4-16 0,10-90 0,14-103 0,14-48 0,-22 177 0,16-80 0,9 49 0,20-239 0,2-5 0,-58 364 0,0 0 0,2 0 0,14-30 0,-11 27 0,15-53 0,-22 62 0,42-227 0,-36 189 0,1-30 0,1-25 0,-2 35 0,-1 0 0,-4 43 0,2-51 0,-7 75 0,0 1 0,1-1 0,0 1 0,1 0 0,0-1 0,0 1 0,1 0 0,0 0 0,7-14 0,-5 12 0,-2 0 0,0-1 0,0 0 0,-1 0 0,0 0 0,-1 0 0,-1-19 0,0 13 0,1 0 0,5-28 0,0 14 0,2-47 0,3-20 0,14-88 0,-7 34 0,-13 117 0,1-71 0,-6 69 0,10-64 0,-3 37 0,-2-1 0,-7-113 0,0 57 0,4-42 0,-5-175 0,-4 283 0,-26-99 0,13 74 0,12 41 0,-3 0 0,-2 0 0,-22-49 0,26 65 0,2 1 0,0-1 0,2-1 0,-5-48 0,10 69 0,-7-91 0,7-132 0,3 85 0,-3 95 0,3-100 0,-1 127 0,1 1 0,1-1 0,0 1 0,2 0 0,10-26 0,16-36 0,22-92 0,-8 22 0,-33 119 0,0 1 0,30-49 0,-33 60 0,-1-1 0,12-37 0,-14 36 0,1 0 0,16-32 0,5-1 0,-19 32 0,2 1 0,17-25 0,-12 21 0,-2 0 0,0-2 0,15-42 0,9-18 0,17-11 0,-32 60 0,33-76 0,-31 57 0,46-76 0,11-21 0,-61 112 0,54-79 0,-47 80 0,34-68 0,-55 96 0,1 0 0,0 0 0,1 1 0,17-18 0,-16 19 0,0 0 0,-1-1 0,-1-1 0,10-17 0,-7 12 0,0 0 0,1 0 0,1 1 0,1 1 0,21-19 0,35-44 0,-53 58 0,1 1 0,1 1 0,39-32 0,-45 41 0,1-3 0,-1 0 0,-1-2 0,22-30 0,-21 26 0,0 1 0,20-20 0,-15 18 0,-2-1 0,-1 0 0,0-2 0,-2 1 0,-1-2 0,-1 0 0,17-49 0,-24 56 0,-1-1 0,-1 0 0,0-1 0,-2 1 0,0 0 0,-3-35 0,0 31 0,2-1 0,1 0 0,6-44 0,-4 54-96,-2 9-86,0-1 1,0 1 0,1 0 0,-1-1-1,1 1 1,5-9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10:11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1164 24575,'45'2'0,"79"14"0,20 2 0,-47-9 0,29 0 0,11-8 0,114-3 0,-240 0 0,0 0 0,0 0 0,-1-1 0,1 0 0,-1-1 0,0 0 0,0-1 0,0 0 0,0 0 0,-1-1 0,13-11 0,-1-1 0,-2 0 0,0-1 0,24-33 0,-25 30 0,-1 1 0,-1 0 0,14-26 0,-25 38 0,-1 0 0,0-1 0,0 1 0,-1-1 0,-1 0 0,1 0 0,-2 0 0,1 0 0,-1-10 0,-1 9 0,-1-202 0,-1 200 0,0 1 0,-1-1 0,-1 1 0,0 0 0,0-1 0,-1 2 0,-9-16 0,-53-77 0,36 59 0,24 37 0,1 0 0,-2 0 0,1 1 0,-1 0 0,0 0 0,-1 1 0,-10-6 0,7 4 0,1 0 0,-1-1 0,-11-12 0,4 5 0,0 0 0,-2 1 0,1 1 0,-2 1 0,0 1 0,0 1 0,-1 1 0,-32-10 0,5 0 0,7-1 0,33 15 0,0 1 0,0 1 0,0-1 0,-1 1 0,-20-4 0,-106-14 0,78 15 0,21 2 0,-46 0 0,71 6 0,-19-2 0,-53 8 0,73-5 0,-1 1 0,1 1 0,1-1 0,-1 2 0,1 0 0,-1 0 0,-15 11 0,24-14 0,-162 113 0,154-104 0,0 0 0,1 0 0,1 1 0,0 1 0,-9 15 0,-26 34 0,32-47 0,1 2 0,1-1 0,0 1 0,1 1 0,1 0 0,0 0 0,-8 36 0,-22 139 0,38-191 0,-5 39 0,3-1 0,1 0 0,6 52 0,-2-65 0,2 0 0,1 0 0,1-1 0,2 0 0,0-1 0,18 34 0,-23-52 8,0-1-1,1 0 1,0 0-1,1-1 1,-1 1-1,1-1 1,0 0-1,0-1 1,1 1-1,-1-1 1,1-1-1,0 1 1,0-1-1,0 0 1,11 2-1,7 3-378,1-2-1,0-1 1,30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10:13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1076 24575,'37'2'0,"0"2"0,-1 1 0,37 11 0,-33-7 0,0-1 0,46 2 0,-77-9 0,0 0 0,0 1 0,0 0 0,0 1 0,14 6 0,-14-5 0,0-1 0,0 0 0,0 0 0,1-1 0,15 2 0,283-6 0,-285-2 0,-1-1 0,1-1 0,-1-1 0,0-1 0,0-1 0,-1-1 0,0-1 0,-1 0 0,37-30 0,21-16 0,-47 35 0,0 0 0,-1-3 0,-2 0 0,34-39 0,-1 4 0,-17 19 0,-34 30 0,-1 0 0,0 0 0,-1-1 0,-1 0 0,1 0 0,-2-1 0,0 0 0,0 0 0,-2 0 0,1-1 0,-2 0 0,0 0 0,0 0 0,-1 0 0,-1 0 0,-1 0 0,-1-19 0,2 18 0,-2-1 0,0 1 0,-1 0 0,-6-26 0,5 34 0,0 0 0,0 1 0,0-1 0,0 1 0,-1 0 0,0 0 0,-1 0 0,1 0 0,-1 1 0,0-1 0,0 1 0,-7-5 0,-38-35 0,38 34 0,0-1 0,0 2 0,-1 0 0,0 0 0,-1 1 0,-16-8 0,-58-27 0,49 23 0,-75-28 0,68 35 0,-1 2 0,0 2 0,-55-4 0,-146 5 0,121 7 0,-131 4 0,248-1 0,1 1 0,0-1 0,-1 1 0,1 1 0,0 0 0,0 0 0,0 1 0,1 0 0,-1 1 0,-12 8 0,8-3 0,1 1 0,0 0 0,1 1 0,0 0 0,-11 17 0,-12 8 0,29-32 0,-1 0 0,1 1 0,0-1 0,1 1 0,-1 0 0,1 0 0,1 1 0,-1-1 0,1 1 0,0-1 0,-4 13 0,-3 29 0,-4 62 0,6-46 0,3-27 0,1 44 0,3-25 0,0-24 0,1 1 0,5 37 0,-4-61 0,1 0 0,0 0 0,0 0 0,1 0 0,0 0 0,1-1 0,0 0 0,0 0 0,1 0 0,0 0 0,0 0 0,9 8 0,-5-5 20,0 1 0,-1 0 0,0 0 0,-1 1 0,11 27 0,-12-27-232,0 0 0,0 0-1,1-1 1,1 0 0,0 0 0,11 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20:15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668 1290 24575,'0'3'0,"1"-1"0,-1 0 0,1 0 0,0 1 0,0-1 0,0 0 0,0 0 0,0 0 0,1 0 0,-1 0 0,1 0 0,-1-1 0,1 1 0,-1 0 0,1-1 0,0 1 0,0-1 0,0 0 0,0 0 0,0 1 0,0-1 0,0-1 0,0 1 0,1 0 0,-1 0 0,0-1 0,4 1 0,6 2 0,1 0 0,-1-1 0,21 1 0,315-4 0,-336-1 0,-1-1 0,1 1 0,-1-2 0,0 0 0,0 0 0,0-1 0,0 0 0,-1-1 0,12-9 0,30-13 0,-11 10 0,-31 15 0,-1 0 0,1-1 0,-1 0 0,0 0 0,0-1 0,-1-1 0,0 1 0,0-1 0,0-1 0,-1 0 0,10-10 0,-5 3 0,0 1 0,0 1 0,25-20 0,-24 22 0,0-1 0,0 0 0,-2-1 0,18-22 0,13-18 0,-34 44 0,-1 0 0,0-1 0,0 0 0,0-1 0,-1 1 0,-1-1 0,0 0 0,0-1 0,5-16 0,-3-3 0,-1 0 0,-1-1 0,0-53 0,-5 69 0,0-1 0,-2 0 0,0 1 0,-1 0 0,0 0 0,-1-1 0,-1 2 0,0-1 0,-10-18 0,11 28 0,0-1 0,0 1 0,0 0 0,-1 0 0,0 0 0,-7-5 0,6 5 0,0 0 0,1 0 0,0 0 0,0-1 0,-6-8 0,0-3 0,-1 1 0,0 1 0,-1 0 0,-1 0 0,0 2 0,-20-16 0,-9-15 0,36 35 0,0 1 0,-1 0 0,0 0 0,0 1 0,-1 0 0,-16-9 0,-24-7 0,32 15 0,-1 0 0,-23-16 0,13 9 0,-1 1 0,0 1 0,-1 1 0,0 1 0,-39-7 0,12 2 0,9 3 0,-1 1 0,0 4 0,0 1 0,-1 2 0,-53 2 0,78 3 0,6-1 0,1 1 0,-1 0 0,0 2 0,0 0 0,1 1 0,-1 0 0,1 2 0,0 0 0,-34 16 0,30-11 0,1 2 0,1 0 0,0 1 0,0 1 0,2 1 0,-1 1 0,-15 18 0,19-18 0,-3 4 0,1 0 0,0 1 0,-17 31 0,-50 74 0,52-80 0,28-40 0,1 1 0,0 0 0,0-1 0,1 1 0,0 0 0,0 0 0,0 0 0,1 1 0,0-1 0,0 11 0,6 79 0,-4-83 0,0-6 0,1 0 0,1 0 0,-1 0 0,1-1 0,0 1 0,1 0 0,0-1 0,0 0 0,1 0 0,-1 0 0,1-1 0,1 1 0,0-1 0,-1 0 0,2-1 0,9 7 0,-4-1 0,0 1 0,-1-1 0,13 18 0,-15-18 0,1-2 0,0 1 0,0-1 0,1-1 0,0 0 0,0 0 0,1-1 0,0-1 0,1 0 0,-1 0 0,21 5 0,-16-5 0,0 1 0,-1 0 0,0 1 0,0 1 0,-1 0 0,17 14 0,34 26 0,-54-41 0,0 0 0,0 0 0,-1 1 0,-1 0 0,1 1 0,-2 0 0,12 15 0,21 22 0,-35-40 0,1 0 0,-1 1 0,-1 0 0,0 0 0,0 0 0,7 14 0,-10-15 0,0 0 0,1 0 0,0-1 0,0 1 0,0-1 0,1 0 0,0 0 0,0 0 0,1 0 0,0-1 0,0 0 0,0-1 0,0 1 0,1-1 0,11 5 0,28 23-1365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24:16.96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12291 718 24575,'-120'2'0,"-130"-4"0,107-16 0,-80-18 0,102 1 0,-2 16 0,1 1 0,-100-17 0,17-1 0,128 11 0,59 17 0,0 2 0,-34-8 0,-132-26 0,65 11 0,84 20 0,-44-17 0,50 15 0,-1 1 0,-42-8 0,-41-3 0,-98-13 0,137 26 0,-38-1 0,-51-9 0,150 17 0,0-1 0,1 0 0,-1-1 0,-18-7 0,18 6 0,0 0 0,-1 1 0,1 0 0,-15-1 0,-246 6 0,-42-4 0,242-5 0,-74-3 0,-381 10 0,324-19 0,155 18 0,-65-11 0,70 8 0,-54 2 0,58 3 0,-77-10 0,50 1 0,0 4 0,-100 6 0,46 0 0,-511-2 0,432-18 0,141 16 0,-62-9 0,33 4 0,-137 7 0,90 2 0,115-2 0,-304-13 0,262 8 0,-92 4 0,67 3 0,77-3 0,1 0 0,0-1 0,0 0 0,1-1 0,-18-6 0,16 5 0,-1 0 0,0 1 0,-17-3 0,-58 2 0,55 4 0,-51-8 0,-50-4 0,18 3 0,40 3 0,-134 6 0,87 2 0,81-2 0,24-2 0,1 1 0,-1 1 0,1 1 0,0 0 0,-1 1 0,1 1 0,0 1 0,0 0 0,1 1 0,-22 9 0,-2 6 0,-63 21 0,3-1 0,92-34 0,12-4 0,24-3 0,-27 1 0,1-1 0,-1 1 0,0-1 0,0 0 0,0 1 0,0-1 0,0 0 0,0 0 0,-1 0 0,1 0 0,3-3 0,-5 3 0,1 0 0,-1 1 0,0-1 0,1 0 0,-1 1 0,0-1 0,0 0 0,0 1 0,0-1 0,0 0 0,0 1 0,0-1 0,0 0 0,0 0 0,0 1 0,0-1 0,0 0 0,0 1 0,0-1 0,-1 0 0,1 1 0,0-1 0,-1 0 0,1 1 0,0-1 0,-1 1 0,1-1 0,-1 0 0,1 1 0,-1-1 0,1 1 0,-1 0 0,1-1 0,-1 1 0,1-1 0,-1 1 0,0 0 0,0-1 0,-3-2 0,-1 1 0,1 0 0,0 0 0,-1 0 0,1 0 0,-1 1 0,0-1 0,0 1 0,1 0 0,-1 1 0,-9-1 0,-62 4 0,39-1 0,-1290 1 0,683-6 0,609 6 0,1 1 0,-1 2 0,1 1 0,-33 12 0,20-6 0,-113 25 0,63 5 0,54-30 0,1 2 0,-79 39 0,114-49 0,0 0 0,0 1 0,0-1 0,1 1 0,0 1 0,-8 10 0,-28 27 0,34-38 0,1 1 0,0 0 0,1 0 0,0 0 0,0 0 0,1 1 0,-5 8 0,-15 20 0,18-28 0,0-1 0,-1 0 0,1 0 0,-1-1 0,-10 6 0,9-6 0,0 0 0,1 1 0,0 0 0,-14 14 0,14-11 0,0 0 0,1 1 0,0 0 0,1 0 0,0 0 0,0 1 0,1 0 0,1 0 0,0 0 0,1 0 0,0 1 0,1 0 0,0-1 0,1 1 0,1 16 0,0-20 0,0 11 0,0 0 0,1 0 0,2 0 0,5 22 0,-6-35 0,0 0 0,1 0 0,0-1 0,0 1 0,1-1 0,0 0 0,0 0 0,0 0 0,1-1 0,0 1 0,0-1 0,0 0 0,1-1 0,0 1 0,6 3 0,185 135 0,-148-106 0,-33-24 0,1-1 0,25 15 0,14 2 0,72 27 0,14 15 0,-81-47 0,122 32 0,-161-50 0,0 1 0,36 17 0,-37-14 0,0-1 0,41 11 0,268 39 0,-237-36 0,29 6 0,111 18 0,-120-22 0,125 11 0,-214-33 0,45 13 0,-49-11 0,0 0 0,0-1 0,34 1 0,129 12 0,60 1 0,0 0 0,-102-9 0,3 0 0,-84-7 0,63 9 0,124 7 0,-195-13 0,99-4 0,-69-3 0,-75 3 0,1 0 0,0 0 0,0 1 0,-1 0 0,1 1 0,11 5 0,-10-5 0,0 1 0,0-1 0,0-1 0,13 3 0,64 0 0,101-7 0,-55 0 0,520 2 0,-621-2 0,43-7 0,-17 1 0,-2 1 0,-16 2 0,47 0 0,99-14 0,-139 18 0,56-10 0,137-8 0,66-22 0,-245 25 0,-45 11 0,0 1 0,0 1 0,0 0 0,26-2 0,95 7 0,78-3 0,-147-7 0,29-2 0,534 11 0,-621 0 0,0 0 0,-1 1 0,1 0 0,-1 0 0,1 1 0,10 5 0,33 9 0,291 38 0,-58-6 0,-275-47 0,0 0 0,1 1 0,-2 1 0,11 4 0,-11-4 0,1 0 0,-1-1 0,1 0 0,17 2 0,153 15 0,-18-2 0,-94-11 0,-30-2 0,42 0 0,125 13 0,-180-17 0,0 2 0,46 10 0,28 4 0,-83-15 0,-1 1 0,1 1 0,-1 0 0,27 12 0,-24-9 0,1 0 0,28 5 0,121 31 0,-91-22 0,-48-13 0,-13-5 0,-1 1 0,-1 0 0,1 2 0,-1-1 0,0 2 0,24 13 0,-23-12 0,0-1 0,1 0 0,0-1 0,1-1 0,-1 0 0,1-2 0,26 4 0,43 10 0,-21 2 0,0-3 0,116 12 0,-169-26 0,-1 0 0,0 1 0,0 0 0,15 7 0,28 7 0,234 26 0,-234-36 0,-37-5 0,63 8 0,90 0 0,12 8 0,-123-18 0,40-1 0,132 16 0,-186-12 0,0-1 0,58-5 0,-59 0 0,1 3 0,58 6 0,-40 11 0,-51-13 0,0 0 0,1-1 0,-1 0 0,19 1 0,399-2 0,-207-5 0,-177 4 0,0 1 0,47 9 0,-50-6 0,-1-2 0,64-4 0,-63 0 0,-1 1 0,67 9 0,-47-2 0,0-3 0,104-5 0,-51-2 0,719 3 0,-653-19 0,-172 19 0,0-2 0,0 1 0,0-1 0,-1 0 0,1-1 0,11-4 0,-11 3 0,1 0 0,0 1 0,-1 1 0,1 0 0,12-2 0,110 4 0,-80 1 0,0-1 0,63-10 0,-46-1 0,0 3 0,76 1 0,-23 5 0,103 5 0,-153 5 0,-32-3 0,42 0 0,-60-3 0,-1 0 0,1 1 0,28 8 0,-28-5 0,0-2 0,0 0 0,34 1 0,20-5 0,96 12 0,-93-5 0,142-7 0,-92-3 0,-51 5 0,-40 0 0,1-1 0,50-7 0,-77 3 0,0 0 0,0-1 0,0 0 0,11-7 0,-12 6 0,0 0 0,1 1 0,-1 0 0,20-3 0,204-32 0,-110 21 0,-1 0 0,-70 11 0,-18 2 0,55-1 0,-80 5 0,-1 0 0,0-1 0,0 0 0,0 0 0,18-8 0,-17 6 0,0 1 0,0-1 0,0 2 0,0 0 0,17-2 0,157-12 0,-137 12 0,0-2 0,0-2 0,91-27 0,-94 23 0,-20 4 0,-1-2 0,-1 0 0,0-1 0,0-1 0,-1-1 0,-1-1 0,0-1 0,-1-1 0,20-20 0,65-69 0,-85 84 0,6-6 0,-15 17 0,-1-1 0,0 0 0,0-1 0,-1 0 0,11-20 0,-6 3 0,-1 0 0,-1-1 0,-2 0 0,-1-1 0,-1 0 0,5-43 0,-12 65 0,15-207 0,-17 204 0,0 0 0,0 0 0,-1 0 0,-1 0 0,0 0 0,-1 1 0,-9-22 0,-3 1 0,-28-39 0,37 60 0,-2-1 0,0 1 0,0 0 0,-2 0 0,1 1 0,-1 0 0,-19-13 0,-80-44 0,62 40 0,34 20 0,0 1 0,0 1 0,-1 0 0,1 0 0,-17-1 0,-44-15 0,7 1 0,54 17 0,-1-1 0,1 0 0,0-1 0,-17-8 0,14 6 0,-1 1 0,0 1 0,-1 0 0,1 1 0,-1 1 0,-26 0 0,24 1 0,-331-4 0,194 9 0,-898-3 0,913-18 0,-19-1 0,-64 2 0,180 16 0,1-1 0,-53-9 0,0 4 0,71 7 0,-52-8 0,35 4 0,36 4 0,0-1 0,0 1 0,0-1 0,0-1 0,0 0 0,0 0 0,1 0 0,-11-5 0,1-1 0,0 2 0,0 0 0,-1 1 0,1 1 0,-1 0 0,-33-1 0,26 3 0,1-2 0,-44-11 0,36 6 0,0 1 0,-1 2 0,0 2 0,-45-2 0,36 4 0,-26-7 0,-24 0 0,-457 10 0,462 9 0,32-1 0,-171 26 0,126-17 0,33 6 0,55-18 0,0-1 0,0 0 0,-1-1 0,-18 3 0,-177 35 0,138-25 0,-1-4 0,-84 7 0,142-19 0,0 1 0,0 1 0,0 0 0,-15 6 0,15-5 0,0 0 0,0 0 0,-1-2 0,-15 2 0,-38-1 0,-94 7 0,-25 8 0,129-12 0,1-3 0,-84-5 0,31-1 0,-621 3 0,709-1 0,0-1 0,0-1 0,0-1 0,1-1 0,-1-1 0,1-1 0,0 0 0,1-2 0,-28-16 0,-14-26 0,30 23 0,0-3 55,26 24-291,-1 0-1,-1 1 0,1 0 0,-1 0 1,-8-5-1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24:16.96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12291 718 24575,'-120'2'0,"-130"-4"0,107-16 0,-80-18 0,102 1 0,-2 16 0,1 1 0,-100-17 0,17-1 0,128 11 0,59 17 0,0 2 0,-34-8 0,-132-26 0,65 11 0,84 20 0,-44-17 0,50 15 0,-1 1 0,-42-8 0,-41-3 0,-98-13 0,137 26 0,-38-1 0,-51-9 0,150 17 0,0-1 0,1 0 0,-1-1 0,-18-7 0,18 6 0,0 0 0,-1 1 0,1 0 0,-15-1 0,-246 6 0,-42-4 0,242-5 0,-74-3 0,-381 10 0,324-19 0,155 18 0,-65-11 0,70 8 0,-54 2 0,58 3 0,-77-10 0,50 1 0,0 4 0,-100 6 0,46 0 0,-511-2 0,432-18 0,141 16 0,-62-9 0,33 4 0,-137 7 0,90 2 0,115-2 0,-304-13 0,262 8 0,-92 4 0,67 3 0,77-3 0,1 0 0,0-1 0,0 0 0,1-1 0,-18-6 0,16 5 0,-1 0 0,0 1 0,-17-3 0,-58 2 0,55 4 0,-51-8 0,-50-4 0,18 3 0,40 3 0,-134 6 0,87 2 0,81-2 0,24-2 0,1 1 0,-1 1 0,1 1 0,0 0 0,-1 1 0,1 1 0,0 1 0,0 0 0,1 1 0,-22 9 0,-2 6 0,-63 21 0,3-1 0,92-34 0,12-4 0,24-3 0,-27 1 0,1-1 0,-1 1 0,0-1 0,0 0 0,0 1 0,0-1 0,0 0 0,0 0 0,-1 0 0,1 0 0,3-3 0,-5 3 0,1 0 0,-1 1 0,0-1 0,1 0 0,-1 1 0,0-1 0,0 0 0,0 1 0,0-1 0,0 0 0,0 1 0,0-1 0,0 0 0,0 0 0,0 1 0,0-1 0,0 0 0,0 1 0,0-1 0,-1 0 0,1 1 0,0-1 0,-1 0 0,1 1 0,0-1 0,-1 1 0,1-1 0,-1 0 0,1 1 0,-1-1 0,1 1 0,-1 0 0,1-1 0,-1 1 0,1-1 0,-1 1 0,0 0 0,0-1 0,-3-2 0,-1 1 0,1 0 0,0 0 0,-1 0 0,1 0 0,-1 1 0,0-1 0,0 1 0,1 0 0,-1 1 0,-9-1 0,-62 4 0,39-1 0,-1290 1 0,683-6 0,609 6 0,1 1 0,-1 2 0,1 1 0,-33 12 0,20-6 0,-113 25 0,63 5 0,54-30 0,1 2 0,-79 39 0,114-49 0,0 0 0,0 1 0,0-1 0,1 1 0,0 1 0,-8 10 0,-28 27 0,34-38 0,1 1 0,0 0 0,1 0 0,0 0 0,0 0 0,1 1 0,-5 8 0,-15 20 0,18-28 0,0-1 0,-1 0 0,1 0 0,-1-1 0,-10 6 0,9-6 0,0 0 0,1 1 0,0 0 0,-14 14 0,14-11 0,0 0 0,1 1 0,0 0 0,1 0 0,0 0 0,0 1 0,1 0 0,1 0 0,0 0 0,1 0 0,0 1 0,1 0 0,0-1 0,1 1 0,1 16 0,0-20 0,0 11 0,0 0 0,1 0 0,2 0 0,5 22 0,-6-35 0,0 0 0,1 0 0,0-1 0,0 1 0,1-1 0,0 0 0,0 0 0,0 0 0,1-1 0,0 1 0,0-1 0,0 0 0,1-1 0,0 1 0,6 3 0,185 135 0,-148-106 0,-33-24 0,1-1 0,25 15 0,14 2 0,72 27 0,14 15 0,-81-47 0,122 32 0,-161-50 0,0 1 0,36 17 0,-37-14 0,0-1 0,41 11 0,268 39 0,-237-36 0,29 6 0,111 18 0,-120-22 0,125 11 0,-214-33 0,45 13 0,-49-11 0,0 0 0,0-1 0,34 1 0,129 12 0,60 1 0,0 0 0,-102-9 0,3 0 0,-84-7 0,63 9 0,124 7 0,-195-13 0,99-4 0,-69-3 0,-75 3 0,1 0 0,0 0 0,0 1 0,-1 0 0,1 1 0,11 5 0,-10-5 0,0 1 0,0-1 0,0-1 0,13 3 0,64 0 0,101-7 0,-55 0 0,520 2 0,-621-2 0,43-7 0,-17 1 0,-2 1 0,-16 2 0,47 0 0,99-14 0,-139 18 0,56-10 0,137-8 0,66-22 0,-245 25 0,-45 11 0,0 1 0,0 1 0,0 0 0,26-2 0,95 7 0,78-3 0,-147-7 0,29-2 0,534 11 0,-621 0 0,0 0 0,-1 1 0,1 0 0,-1 0 0,1 1 0,10 5 0,33 9 0,291 38 0,-58-6 0,-275-47 0,0 0 0,1 1 0,-2 1 0,11 4 0,-11-4 0,1 0 0,-1-1 0,1 0 0,17 2 0,153 15 0,-18-2 0,-94-11 0,-30-2 0,42 0 0,125 13 0,-180-17 0,0 2 0,46 10 0,28 4 0,-83-15 0,-1 1 0,1 1 0,-1 0 0,27 12 0,-24-9 0,1 0 0,28 5 0,121 31 0,-91-22 0,-48-13 0,-13-5 0,-1 1 0,-1 0 0,1 2 0,-1-1 0,0 2 0,24 13 0,-23-12 0,0-1 0,1 0 0,0-1 0,1-1 0,-1 0 0,1-2 0,26 4 0,43 10 0,-21 2 0,0-3 0,116 12 0,-169-26 0,-1 0 0,0 1 0,0 0 0,15 7 0,28 7 0,234 26 0,-234-36 0,-37-5 0,63 8 0,90 0 0,12 8 0,-123-18 0,40-1 0,132 16 0,-186-12 0,0-1 0,58-5 0,-59 0 0,1 3 0,58 6 0,-40 11 0,-51-13 0,0 0 0,1-1 0,-1 0 0,19 1 0,399-2 0,-207-5 0,-177 4 0,0 1 0,47 9 0,-50-6 0,-1-2 0,64-4 0,-63 0 0,-1 1 0,67 9 0,-47-2 0,0-3 0,104-5 0,-51-2 0,719 3 0,-653-19 0,-172 19 0,0-2 0,0 1 0,0-1 0,-1 0 0,1-1 0,11-4 0,-11 3 0,1 0 0,0 1 0,-1 1 0,1 0 0,12-2 0,110 4 0,-80 1 0,0-1 0,63-10 0,-46-1 0,0 3 0,76 1 0,-23 5 0,103 5 0,-153 5 0,-32-3 0,42 0 0,-60-3 0,-1 0 0,1 1 0,28 8 0,-28-5 0,0-2 0,0 0 0,34 1 0,20-5 0,96 12 0,-93-5 0,142-7 0,-92-3 0,-51 5 0,-40 0 0,1-1 0,50-7 0,-77 3 0,0 0 0,0-1 0,0 0 0,11-7 0,-12 6 0,0 0 0,1 1 0,-1 0 0,20-3 0,204-32 0,-110 21 0,-1 0 0,-70 11 0,-18 2 0,55-1 0,-80 5 0,-1 0 0,0-1 0,0 0 0,0 0 0,18-8 0,-17 6 0,0 1 0,0-1 0,0 2 0,0 0 0,17-2 0,157-12 0,-137 12 0,0-2 0,0-2 0,91-27 0,-94 23 0,-20 4 0,-1-2 0,-1 0 0,0-1 0,0-1 0,-1-1 0,-1-1 0,0-1 0,-1-1 0,20-20 0,65-69 0,-85 84 0,6-6 0,-15 17 0,-1-1 0,0 0 0,0-1 0,-1 0 0,11-20 0,-6 3 0,-1 0 0,-1-1 0,-2 0 0,-1-1 0,-1 0 0,5-43 0,-12 65 0,15-207 0,-17 204 0,0 0 0,0 0 0,-1 0 0,-1 0 0,0 0 0,-1 1 0,-9-22 0,-3 1 0,-28-39 0,37 60 0,-2-1 0,0 1 0,0 0 0,-2 0 0,1 1 0,-1 0 0,-19-13 0,-80-44 0,62 40 0,34 20 0,0 1 0,0 1 0,-1 0 0,1 0 0,-17-1 0,-44-15 0,7 1 0,54 17 0,-1-1 0,1 0 0,0-1 0,-17-8 0,14 6 0,-1 1 0,0 1 0,-1 0 0,1 1 0,-1 1 0,-26 0 0,24 1 0,-331-4 0,194 9 0,-898-3 0,913-18 0,-19-1 0,-64 2 0,180 16 0,1-1 0,-53-9 0,0 4 0,71 7 0,-52-8 0,35 4 0,36 4 0,0-1 0,0 1 0,0-1 0,0-1 0,0 0 0,0 0 0,1 0 0,-11-5 0,1-1 0,0 2 0,0 0 0,-1 1 0,1 1 0,-1 0 0,-33-1 0,26 3 0,1-2 0,-44-11 0,36 6 0,0 1 0,-1 2 0,0 2 0,-45-2 0,36 4 0,-26-7 0,-24 0 0,-457 10 0,462 9 0,32-1 0,-171 26 0,126-17 0,33 6 0,55-18 0,0-1 0,0 0 0,-1-1 0,-18 3 0,-177 35 0,138-25 0,-1-4 0,-84 7 0,142-19 0,0 1 0,0 1 0,0 0 0,-15 6 0,15-5 0,0 0 0,0 0 0,-1-2 0,-15 2 0,-38-1 0,-94 7 0,-25 8 0,129-12 0,1-3 0,-84-5 0,31-1 0,-621 3 0,709-1 0,0-1 0,0-1 0,0-1 0,1-1 0,-1-1 0,1-1 0,0 0 0,1-2 0,-28-16 0,-14-26 0,30 23 0,0-3 55,26 24-291,-1 0-1,-1 1 0,1 0 0,-1 0 1,-8-5-1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4:43:11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9 328 24575,'62'-1'0,"-19"0"0,0 1 0,-1 2 0,54 10 0,-53-6 0,0-1 0,0-3 0,63-5 0,-21 1 0,-86-2 0,-12-7 0,-16-9 0,20 14 0,0 0 0,1-1 0,0 0 0,0 0 0,0-1 0,1 0 0,1 0 0,-1-1 0,-5-10 0,-4-10 0,-18-49 0,4 11 0,29 63 0,-2 0 0,1 1 0,0-1 0,-1 1 0,0 0 0,1 0 0,-1 0 0,-1 0 0,1 0 0,0 1 0,-1-1 0,1 1 0,-1 0 0,1 0 0,-1 1 0,0-1 0,0 1 0,0-1 0,-6 0 0,7 2 0,0-1 0,1 1 0,-1 0 0,0 0 0,0 0 0,1 0 0,-1 0 0,0 1 0,0 0 0,1-1 0,-1 1 0,0 0 0,1 0 0,-1 0 0,1 1 0,-1-1 0,1 0 0,0 1 0,0 0 0,0-1 0,-1 1 0,1 0 0,1 0 0,-1 0 0,0 1 0,1-1 0,-1 0 0,1 1 0,-3 3 0,-5 12 0,-1 0 0,-1-1 0,-1 0 0,0 0 0,-2-2 0,-14 15 0,-5 6 0,3 3 0,25-32 0,1 0 0,-2 0 0,1 0 0,-1 0 0,0-1 0,0 0 0,-1 0 0,0-1 0,0 0 0,-10 6 0,-17 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4:53:5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5927 11118 24575,'2'-1'0,"0"0"0,-1 0 0,1-1 0,-1 1 0,0 0 0,1-1 0,-1 1 0,0-1 0,0 1 0,0-1 0,0 0 0,0 1 0,0-1 0,0 0 0,-1 0 0,1 0 0,-1 0 0,1-2 0,5-10 0,15-27 0,-2-1 0,-2 0 0,-2-1 0,-1-1 0,-3 0 0,10-69 0,-15 63 0,4-25 0,0-89 0,-9-12 7,-4-140-703,-2 270 696,-1 0 0,-3 1 0,-2 0 0,-2 1 0,-35-81-1,14 37 1,-39-82 1,-9-17 93,-1-1-1631,-126-223 797,102 235 731,37 66-26,18 18-7,-32-52 1226,46 84-958,-59-126 0,89 169-226,-2 1 0,0 0 0,-15-17 0,14 18 0,0-1 0,1 0 0,-11-21 0,-27-78 0,22 48 0,-44-77 0,38 82 242,3-1 0,-30-94 0,20 69-171,27 64 104,1 0 0,-11-35 0,-55-184-175,70 224 0,0 0 0,-16-28 0,13 29 0,1 0 0,-9-28 0,-91-386 0,79 336 0,21 71 0,0-2 0,-7-41 0,-48-345 0,32 226 0,9 63 0,18 104 0,0 0 0,-2 1 0,-14-32 0,-4-8 0,-128-327 0,108 285 0,-62-118 0,85 177 0,2 0 0,-19-60 0,-3-5 0,-4 17 0,31 65 0,1-2 0,-18-48 0,18 36 0,-3 2 0,0 0 0,-44-64 0,14 23 0,-96-145 0,79 121 0,16 21 0,7 35 0,33 38 0,0-1 0,0 1 0,1-1 0,-8-13 0,8 11 0,-22-41 0,-2 1 0,-2 1 0,-41-45 0,16 22 0,43 53 0,0 0 0,-1 1 0,-37-33 0,24 26 0,-43-49 0,-17-16 0,20 22 0,48 46 0,-39-33 0,-55-43 0,-24-18 0,-25-14 0,101 85 0,45 34 0,0-1 0,2 0 0,-17-16 0,11 8 0,-2 1 0,0 1 0,-40-23 0,7 4 0,-238-154 0,282 183 0,0-1 0,1 0 0,-13-14 0,13 12 0,0 1 0,-1 1 0,-14-10 0,-4 1 0,1-1 0,-50-45 0,59 47 0,-2 2 0,0 1 0,0 1 0,-28-12 0,4 1 0,18 7 0,2-1 0,0-1 0,-36-36 0,19 17 0,-8 1 0,39 29 0,1 1 0,0-2 0,0 1 0,-11-14 0,1 1 0,-43-36 0,24 23 0,26 20 0,0 0 0,-18-28 0,-19-20 0,35 44 0,0-1 0,1 0 0,-13-25 0,10 16 0,0 2 0,-2 2 0,-1-1 0,-1 2 0,-49-40 0,65 59-86,0 0-12,0-1 0,0 1-1,0-1 1,1-1-1,0 1 1,0-1-1,0 0 1,1 0 0,0-1-1,0 0 1,1 0-1,-5-13 1,6 2-6728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4:53:55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1 662 24575,'8'-1'0,"0"1"0,-1-1 0,1 0 0,0 0 0,0-1 0,-1 0 0,1 0 0,-1-1 0,0 0 0,0 0 0,9-6 0,-1-2 0,-1 0 0,0 0 0,22-26 0,-4 0 0,28-43 0,-38 48 0,2 0 0,46-45 0,-63 70 0,1 0 0,0 1 0,-1-1 0,0-1 0,-1 1 0,0-1 0,9-15 0,-14 20 0,0 0 0,0 0 0,0 0 0,0-1 0,-1 1 0,1 0 0,-1 0 0,0 0 0,0-1 0,0 1 0,-1 0 0,1 0 0,-1-1 0,0 1 0,0 0 0,0 0 0,0 0 0,0 0 0,0 0 0,-1 0 0,0 0 0,0 1 0,1-1 0,-5-4 0,-1 0 0,0 0 0,-1 1 0,0-1 0,0 2 0,0-1 0,-1 1 0,1 0 0,-1 1 0,-18-7 0,15 7 0,0-1 0,0-1 0,1 0 0,0-1 0,-14-11 0,17 12 0,1 0 0,-1 0 0,0 0 0,-15-6 0,22 11 0,0 0 0,0 0 0,0 1 0,0-1 0,-1 1 0,1-1 0,0 1 0,0-1 0,-1 1 0,1 0 0,0 0 0,-1-1 0,1 1 0,0 0 0,-1 0 0,1 0 0,0 1 0,-1-1 0,1 0 0,0 0 0,-1 1 0,1-1 0,0 1 0,-1-1 0,1 1 0,0 0 0,0-1 0,0 1 0,0 0 0,0 0 0,0 0 0,0 0 0,0 0 0,0 0 0,0 0 0,0 0 0,1 0 0,-1 0 0,0 0 0,1 0 0,-1 1 0,0 1 0,-19 62 0,4 0 0,-15 114 0,11-86 109,13-68-846,-6 49 0,11-53-6089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5:02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9905 24575,'7'-1'0,"0"1"0,0-1 0,0-1 0,-1 1 0,1-1 0,-1 0 0,1-1 0,-1 1 0,0-1 0,0-1 0,0 1 0,0-1 0,8-7 0,6-7 0,-1 0 0,21-27 0,-8 9 0,-23 26 0,-2 0 0,1-1 0,9-20 0,18-23 0,-19 33 0,0 0 0,0-1 0,-2-1 0,-1-1 0,-1 0 0,12-33 0,-13 27 0,3-12 0,3 1 0,38-70 0,-41 86 0,-2-2 0,-1 0 0,-1 0 0,-2-1 0,8-37 0,14-46 0,17-34 0,-31 90 0,-3 0 0,-1-1 0,-4 0 0,2-67 0,2-5 0,-2-6-1,-9-163 1,-4 126-545,3-803 436,-11 843 109,0 4 0,-4-206 0,10 270-28,7-99-1,0 99 385,-7-99 0,-16 78-356,16 67 0,0-1 0,1 0 0,-3-31 0,5-18 0,1 22 0,-9-58 0,5 56 0,0-64 0,4 64 0,-9-65 0,-1-21 0,1 3 0,-15-86 0,18 157 0,-34-246 0,-9 140 0,-54-296 0,98 436 0,0 2 0,-1 0 0,-15-37 0,7 21 0,2 0 0,1-1 0,-11-74 0,-1-5 0,-45-196 0,60 281 0,-1 2 0,-17-39 0,13 35 0,-16-55 0,12 15 0,-44-113 0,27 128 0,27 49 0,0-1 0,1 0 0,-6-14 0,-14-48 0,3-1 0,4 0 0,-11-85 0,29 140 0,1 11 0,-1-1 0,0 0 0,0 0 0,-1 1 0,-6-14 0,3 8 0,1 0 0,0 0 0,1-1 0,1 1 0,0-1 0,0-23 0,2-2 0,7-57 0,0 63 0,2 1 0,2 0 0,0 1 0,25-52 0,-6 13 0,-7 19 0,2 1 0,44-72 0,-48 87 0,-3-1 0,-1-1 0,21-79 0,-34 106 0,4-22 0,-2-1 0,-1-1 0,-2 1 0,-1 0 0,-5-41 0,1-18 0,3 79-114,1 7 18,-1 1 0,1 0 0,-2 0-1,1-1 1,-1 1 0,-1 0-1,1 0 1,-2 0 0,1 0 0,-1 0-1,0 0 1,-8-14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5:02:58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1 300 24575,'-1'-19'0,"2"1"0,0-1 0,6-29 0,-5 42 0,0-1 0,0 1 0,1 0 0,-1 0 0,2 0 0,-1 0 0,1 1 0,-1-1 0,2 1 0,-1 0 0,0 0 0,1 0 0,7-5 0,-6 4 0,0 0 0,0 0 0,-1-1 0,0 1 0,6-10 0,-9 11 0,0 1 0,0 0 0,1 0 0,0 0 0,0 0 0,0 1 0,0-1 0,0 1 0,1 0 0,0 0 0,0 0 0,-1 0 0,2 1 0,-1-1 0,0 1 0,0 0 0,1 0 0,6-1 0,-5 1 0,1 1 0,-1 1 0,0-1 0,1 1 0,-1 0 0,0 0 0,1 1 0,-1 0 0,0 0 0,0 1 0,0-1 0,0 1 0,0 1 0,0-1 0,5 4 0,1 2 0,-1 1 0,0 0 0,0 1 0,-1 0 0,14 18 0,20 14 0,-36-35 0,0-1 0,0 2 0,0-1 0,-1 1 0,0 0 0,7 13 0,2 9 0,22 55 0,-37-84 0,-1-1 0,0 1 0,0 0 0,0-1 0,1 1 0,-1 0 0,0 0 0,0-1 0,0 1 0,0 0 0,0-1 0,0 1 0,0 0 0,0-1 0,-1 1 0,1 0 0,0-1 0,0 1 0,0 0 0,-1-1 0,1 1 0,0 0 0,-1-1 0,1 1 0,-1-1 0,1 1 0,-1-1 0,1 1 0,-1 0 0,-24 8 0,-37-8 0,52-2 0,-257-1-1365,248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5:09:07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1250 10878 24575,'6'-1'0,"-1"1"0,0-1 0,0-1 0,0 1 0,0-1 0,-1 0 0,1 0 0,0-1 0,-1 1 0,8-6 0,45-37 0,-42 32 0,-1 0 0,0-1 0,-1-1 0,-1 0 0,12-19 0,8-10 0,93-129 0,-87 120 0,-8 13 0,-2-1 0,24-49 0,-37 63 0,28-39 0,-27 43 0,0 0 0,16-37 0,103-202-476,-79 158 358,-8 19 118,-16 31 0,24-60 0,88-193 0,-27 3 0,-64 160 0,-33 94 0,25-91 0,36-176 0,-62 244 0,-4-2 0,8-101 0,-8 52 0,9-123 0,-17 118 0,4-33 0,-2 44 0,-7-177 0,-5 131 0,3-490 594,-2 625-594,-9-55 0,2 30 0,-53-308 0,56 333 0,-2 1 0,-21-53 0,17 51 0,1 0 0,-7-35 0,-10-57 0,-45-121 0,36 164 0,26 60 0,1-1 0,-10-31 0,4-2 0,-1-5 0,-2 1 0,-28-59 0,22 68 0,2 4 0,1-2 0,-28-86 0,41 98 0,-2-1 0,-1 1 0,-2 1 0,-1 0 0,-24-36 0,25 43 0,0 0 0,2-1 0,-11-32 0,2 4 0,-69-136 0,-29-54 0,52 130 0,-14-30 0,68 119 0,-1-1 0,-1 2 0,-34-44 0,30 44 0,-27-51 0,35 54 0,-1 2 0,-1-1 0,-1 2 0,-25-29 0,24 31 0,1-1 0,0-1 0,-19-34 0,-2-4 0,30 51 0,-96-134 0,88 122 0,1-1 0,-16-31 0,18 31 0,0 1 0,-1 0 0,-16-19 0,-70-94 0,-7-8 0,-26-26 0,114 145 0,-34-33 0,31 35 0,-29-36 0,-22-26 0,53 63 0,0-1 0,2-1 0,-27-40 0,-27-49 0,46 75 0,1-1 0,1-2 0,-18-43 0,20 21 0,12 36 0,0 0 0,-22-41 0,-85-120 0,98 147 0,1-1 0,1 0 0,-15-74 0,27 104 0,-17-43 0,15 42 0,0 0 0,1-1 0,0 0 0,0 0 0,-2-17 0,-5-47 0,4 30 0,-1-59 0,7 5-1365,1 78-5461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5:09:08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1 263 24575,'109'2'0,"117"-4"0,-224 2 0,1 0 0,-1 0 0,0-1 0,0 1 0,0 0 0,0-1 0,1 1 0,-1-1 0,0 0 0,0 0 0,0 0 0,0 0 0,-1 0 0,1 0 0,0 0 0,0-1 0,2-2 0,-3 3 0,-1 0 0,1 0 0,-1-1 0,1 1 0,-1 0 0,1 0 0,-1-1 0,0 1 0,0 0 0,0-1 0,0 1 0,0 0 0,0-1 0,0 1 0,0 0 0,0-1 0,-1 1 0,1 0 0,-1 0 0,1-1 0,-1 0 0,-3-5 0,0 1 0,1 0 0,-2 0 0,1 0 0,-1 1 0,0-1 0,0 1 0,-10-7 0,-21-16 0,-49-47 0,76 67 0,0 1 0,-1 1 0,0-1 0,0 2 0,-1-1 0,0 1 0,1 1 0,-14-3 0,22 7 5,0 0-1,-1 1 1,1-1 0,-1 1-1,1 0 1,0 0-1,0 0 1,-1 0 0,1 0-1,0 1 1,0-1 0,0 0-1,0 1 1,1 0-1,-1-1 1,0 1 0,1 0-1,-1 0 1,1 0-1,-1 0 1,1 0 0,0 0-1,0 0 1,0 1-1,-1 3 1,-21 62-1490,18-49-5341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05:0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1790 253 24575,'0'-4'0,"-1"-1"0,1 1 0,-1-1 0,0 1 0,0 0 0,0-1 0,0 1 0,-1 0 0,0 0 0,0 0 0,0 0 0,0 0 0,-1 0 0,1 0 0,-1 1 0,0 0 0,0-1 0,-1 1 0,1 0 0,0 0 0,-1 1 0,0-1 0,-5-2 0,-9-4 0,-1 0 0,-1 2 0,-40-11 0,-10-4 0,45 13 0,1 1 0,-1 1 0,0 1 0,-1 1 0,-31-1 0,0-2 0,-29-1 0,-96-9 0,51 9 0,-4 0 0,13 7 0,-100 5 0,205-2 0,0 2 0,0-1 0,-20 7 0,32-7 0,0 0 0,-1 0 0,1 0 0,0 0 0,0 1 0,1 0 0,-1 0 0,1 1 0,-1-1 0,1 1 0,0 0 0,0 0 0,-5 8 0,-2 2 0,-1 1 0,-1-1 0,0-1 0,-19 15 0,16-15 0,1 1 0,0 1 0,-14 19 0,22-25 0,-4 4 0,1 1 0,0 0 0,1 1 0,1 0 0,0 0 0,1 0 0,0 1 0,-7 30 0,5 9 0,2 0 0,0 108 0,7-153 0,0 17 0,1 1 0,5 34 0,-4-52 0,1 0 0,0-1 0,0 1 0,1-1 0,0 1 0,1-1 0,0-1 0,0 1 0,11 12 0,26 39 0,-34-46 0,1 0 0,1-1 0,0 0 0,1 0 0,0-2 0,22 20 0,-20-21 0,0 1 0,21 23 0,-23-23 0,0 0 0,0 0 0,22 15 0,53 40 0,-25-17 0,-40-37 0,0 0 0,0-1 0,31 10 0,-27-11 0,22 7 0,-29-11 0,-1 0 0,31 17 0,-28-13 0,1 0 0,0-1 0,0-1 0,1-1 0,0-1 0,0-1 0,41 4 0,12-5 0,77-4 0,-57-2 0,-78 1 0,0-1 0,1-1 0,-1-1 0,-1 0 0,1-1 0,0-1 0,-1-1 0,0 0 0,-1-1 0,0-1 0,16-11 0,-17 13 0,-1 2 0,1-1 0,0 1 0,25-4 0,20-8 0,-6 0 0,-32 10 0,0 0 0,0-1 0,36-20 0,113-88 0,-166 112 0,0 0 0,0 0 0,0-1 0,0 1 0,-1-1 0,0 0 0,0 0 0,0 0 0,0 0 0,-1 0 0,0 0 0,0-1 0,0 0 0,-1 1 0,0-1 0,1-11 0,0-11 0,-1 1 0,-3-38 0,-1 16 0,3-398 0,1 441 0,-2 0 0,1 0 0,-1 1 0,1-1 0,-2 0 0,1 0 0,-1 0 0,0 1 0,0-1 0,0 1 0,-1 0 0,-5-9 0,0 5 0,0-1 0,0 2 0,-1-1 0,-1 1 0,-10-6 0,14 8 15,0 0 0,1 0 0,0 0 0,-1 0 0,-5-12-1,8 13-159,-1-1 0,1 1-1,-1 0 1,0 1-1,0-1 1,-1 0-1,1 1 1,-1 0-1,-10-6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9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7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02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03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customXml" Target="../ink/ink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28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customXml" Target="../ink/ink4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customXml" Target="../ink/ink6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2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2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customXml" Target="../ink/ink8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11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Entity Relationship Diagram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And each entities will have </a:t>
            </a:r>
            <a:r>
              <a:rPr lang="en-US" sz="4400" b="1" dirty="0">
                <a:solidFill>
                  <a:srgbClr val="0070C0"/>
                </a:solidFill>
              </a:rPr>
              <a:t>Attributes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28446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00477" y="2493816"/>
            <a:ext cx="2520000" cy="3662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B9B7F2-A6A3-DB97-FC60-6ABA82BF265A}"/>
              </a:ext>
            </a:extLst>
          </p:cNvPr>
          <p:cNvSpPr/>
          <p:nvPr/>
        </p:nvSpPr>
        <p:spPr>
          <a:xfrm>
            <a:off x="2058999" y="3024554"/>
            <a:ext cx="1688123" cy="2717622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EBF41-811D-0BFF-116B-B68131D86151}"/>
              </a:ext>
            </a:extLst>
          </p:cNvPr>
          <p:cNvSpPr/>
          <p:nvPr/>
        </p:nvSpPr>
        <p:spPr>
          <a:xfrm>
            <a:off x="5670773" y="3024554"/>
            <a:ext cx="1688123" cy="3131848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17C70B-2E42-E382-E487-D96CFFB83699}"/>
              </a:ext>
            </a:extLst>
          </p:cNvPr>
          <p:cNvSpPr/>
          <p:nvPr/>
        </p:nvSpPr>
        <p:spPr>
          <a:xfrm>
            <a:off x="8962826" y="3005138"/>
            <a:ext cx="1688123" cy="1144831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1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Which are </a:t>
            </a:r>
            <a:r>
              <a:rPr lang="en-US" sz="4400" b="1" dirty="0">
                <a:solidFill>
                  <a:srgbClr val="0070C0"/>
                </a:solidFill>
              </a:rPr>
              <a:t>properties</a:t>
            </a:r>
            <a:r>
              <a:rPr lang="en-US" sz="4400" dirty="0"/>
              <a:t> or </a:t>
            </a:r>
            <a:r>
              <a:rPr lang="en-US" sz="4400" b="1" dirty="0">
                <a:solidFill>
                  <a:srgbClr val="0070C0"/>
                </a:solidFill>
              </a:rPr>
              <a:t>traits</a:t>
            </a:r>
            <a:r>
              <a:rPr lang="en-US" sz="4400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28446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00477" y="2493816"/>
            <a:ext cx="2520000" cy="3662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B9B7F2-A6A3-DB97-FC60-6ABA82BF265A}"/>
              </a:ext>
            </a:extLst>
          </p:cNvPr>
          <p:cNvSpPr/>
          <p:nvPr/>
        </p:nvSpPr>
        <p:spPr>
          <a:xfrm>
            <a:off x="2058999" y="3024554"/>
            <a:ext cx="1688123" cy="2717622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EBF41-811D-0BFF-116B-B68131D86151}"/>
              </a:ext>
            </a:extLst>
          </p:cNvPr>
          <p:cNvSpPr/>
          <p:nvPr/>
        </p:nvSpPr>
        <p:spPr>
          <a:xfrm>
            <a:off x="5670773" y="3024554"/>
            <a:ext cx="1688123" cy="3131848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17C70B-2E42-E382-E487-D96CFFB83699}"/>
              </a:ext>
            </a:extLst>
          </p:cNvPr>
          <p:cNvSpPr/>
          <p:nvPr/>
        </p:nvSpPr>
        <p:spPr>
          <a:xfrm>
            <a:off x="8962826" y="3005138"/>
            <a:ext cx="1688123" cy="1144831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866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7FF06C-0FE7-CFF8-2F90-8EA4A15B2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38442"/>
              </p:ext>
            </p:extLst>
          </p:nvPr>
        </p:nvGraphicFramePr>
        <p:xfrm>
          <a:off x="607547" y="967740"/>
          <a:ext cx="11144545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8909">
                  <a:extLst>
                    <a:ext uri="{9D8B030D-6E8A-4147-A177-3AD203B41FA5}">
                      <a16:colId xmlns:a16="http://schemas.microsoft.com/office/drawing/2014/main" val="116376890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/>
                        <a:t>Attribute</a:t>
                      </a:r>
                      <a:endParaRPr lang="en-PH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30557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4808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5182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8382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94BFD0E-5C2F-5602-AA30-9908637A1406}"/>
              </a:ext>
            </a:extLst>
          </p:cNvPr>
          <p:cNvSpPr/>
          <p:nvPr/>
        </p:nvSpPr>
        <p:spPr>
          <a:xfrm>
            <a:off x="607547" y="1478280"/>
            <a:ext cx="2219473" cy="360426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40043" y="5295899"/>
            <a:ext cx="10311913" cy="1295401"/>
          </a:xfrm>
          <a:custGeom>
            <a:avLst/>
            <a:gdLst>
              <a:gd name="connsiteX0" fmla="*/ 0 w 10311913"/>
              <a:gd name="connsiteY0" fmla="*/ 0 h 1295401"/>
              <a:gd name="connsiteX1" fmla="*/ 263527 w 10311913"/>
              <a:gd name="connsiteY1" fmla="*/ 0 h 1295401"/>
              <a:gd name="connsiteX2" fmla="*/ 630172 w 10311913"/>
              <a:gd name="connsiteY2" fmla="*/ 0 h 1295401"/>
              <a:gd name="connsiteX3" fmla="*/ 1409295 w 10311913"/>
              <a:gd name="connsiteY3" fmla="*/ 0 h 1295401"/>
              <a:gd name="connsiteX4" fmla="*/ 1982179 w 10311913"/>
              <a:gd name="connsiteY4" fmla="*/ 0 h 1295401"/>
              <a:gd name="connsiteX5" fmla="*/ 2451944 w 10311913"/>
              <a:gd name="connsiteY5" fmla="*/ 0 h 1295401"/>
              <a:gd name="connsiteX6" fmla="*/ 3127947 w 10311913"/>
              <a:gd name="connsiteY6" fmla="*/ 0 h 1295401"/>
              <a:gd name="connsiteX7" fmla="*/ 3391474 w 10311913"/>
              <a:gd name="connsiteY7" fmla="*/ 0 h 1295401"/>
              <a:gd name="connsiteX8" fmla="*/ 3861239 w 10311913"/>
              <a:gd name="connsiteY8" fmla="*/ 0 h 1295401"/>
              <a:gd name="connsiteX9" fmla="*/ 4331003 w 10311913"/>
              <a:gd name="connsiteY9" fmla="*/ 0 h 1295401"/>
              <a:gd name="connsiteX10" fmla="*/ 5007007 w 10311913"/>
              <a:gd name="connsiteY10" fmla="*/ 0 h 1295401"/>
              <a:gd name="connsiteX11" fmla="*/ 5579891 w 10311913"/>
              <a:gd name="connsiteY11" fmla="*/ 0 h 1295401"/>
              <a:gd name="connsiteX12" fmla="*/ 5946536 w 10311913"/>
              <a:gd name="connsiteY12" fmla="*/ 0 h 1295401"/>
              <a:gd name="connsiteX13" fmla="*/ 6725659 w 10311913"/>
              <a:gd name="connsiteY13" fmla="*/ 0 h 1295401"/>
              <a:gd name="connsiteX14" fmla="*/ 7195424 w 10311913"/>
              <a:gd name="connsiteY14" fmla="*/ 0 h 1295401"/>
              <a:gd name="connsiteX15" fmla="*/ 7562070 w 10311913"/>
              <a:gd name="connsiteY15" fmla="*/ 0 h 1295401"/>
              <a:gd name="connsiteX16" fmla="*/ 8238073 w 10311913"/>
              <a:gd name="connsiteY16" fmla="*/ 0 h 1295401"/>
              <a:gd name="connsiteX17" fmla="*/ 8810957 w 10311913"/>
              <a:gd name="connsiteY17" fmla="*/ 0 h 1295401"/>
              <a:gd name="connsiteX18" fmla="*/ 9590079 w 10311913"/>
              <a:gd name="connsiteY18" fmla="*/ 0 h 1295401"/>
              <a:gd name="connsiteX19" fmla="*/ 10311913 w 10311913"/>
              <a:gd name="connsiteY19" fmla="*/ 0 h 1295401"/>
              <a:gd name="connsiteX20" fmla="*/ 10311913 w 10311913"/>
              <a:gd name="connsiteY20" fmla="*/ 431800 h 1295401"/>
              <a:gd name="connsiteX21" fmla="*/ 10311913 w 10311913"/>
              <a:gd name="connsiteY21" fmla="*/ 889509 h 1295401"/>
              <a:gd name="connsiteX22" fmla="*/ 10311913 w 10311913"/>
              <a:gd name="connsiteY22" fmla="*/ 1295401 h 1295401"/>
              <a:gd name="connsiteX23" fmla="*/ 9842148 w 10311913"/>
              <a:gd name="connsiteY23" fmla="*/ 1295401 h 1295401"/>
              <a:gd name="connsiteX24" fmla="*/ 9063026 w 10311913"/>
              <a:gd name="connsiteY24" fmla="*/ 1295401 h 1295401"/>
              <a:gd name="connsiteX25" fmla="*/ 8696380 w 10311913"/>
              <a:gd name="connsiteY25" fmla="*/ 1295401 h 1295401"/>
              <a:gd name="connsiteX26" fmla="*/ 8020377 w 10311913"/>
              <a:gd name="connsiteY26" fmla="*/ 1295401 h 1295401"/>
              <a:gd name="connsiteX27" fmla="*/ 7241254 w 10311913"/>
              <a:gd name="connsiteY27" fmla="*/ 1295401 h 1295401"/>
              <a:gd name="connsiteX28" fmla="*/ 6771490 w 10311913"/>
              <a:gd name="connsiteY28" fmla="*/ 1295401 h 1295401"/>
              <a:gd name="connsiteX29" fmla="*/ 6404844 w 10311913"/>
              <a:gd name="connsiteY29" fmla="*/ 1295401 h 1295401"/>
              <a:gd name="connsiteX30" fmla="*/ 5728841 w 10311913"/>
              <a:gd name="connsiteY30" fmla="*/ 1295401 h 1295401"/>
              <a:gd name="connsiteX31" fmla="*/ 5465314 w 10311913"/>
              <a:gd name="connsiteY31" fmla="*/ 1295401 h 1295401"/>
              <a:gd name="connsiteX32" fmla="*/ 4686192 w 10311913"/>
              <a:gd name="connsiteY32" fmla="*/ 1295401 h 1295401"/>
              <a:gd name="connsiteX33" fmla="*/ 4216427 w 10311913"/>
              <a:gd name="connsiteY33" fmla="*/ 1295401 h 1295401"/>
              <a:gd name="connsiteX34" fmla="*/ 3643543 w 10311913"/>
              <a:gd name="connsiteY34" fmla="*/ 1295401 h 1295401"/>
              <a:gd name="connsiteX35" fmla="*/ 3173778 w 10311913"/>
              <a:gd name="connsiteY35" fmla="*/ 1295401 h 1295401"/>
              <a:gd name="connsiteX36" fmla="*/ 2497774 w 10311913"/>
              <a:gd name="connsiteY36" fmla="*/ 1295401 h 1295401"/>
              <a:gd name="connsiteX37" fmla="*/ 1718652 w 10311913"/>
              <a:gd name="connsiteY37" fmla="*/ 1295401 h 1295401"/>
              <a:gd name="connsiteX38" fmla="*/ 1248887 w 10311913"/>
              <a:gd name="connsiteY38" fmla="*/ 1295401 h 1295401"/>
              <a:gd name="connsiteX39" fmla="*/ 985361 w 10311913"/>
              <a:gd name="connsiteY39" fmla="*/ 1295401 h 1295401"/>
              <a:gd name="connsiteX40" fmla="*/ 618715 w 10311913"/>
              <a:gd name="connsiteY40" fmla="*/ 1295401 h 1295401"/>
              <a:gd name="connsiteX41" fmla="*/ 0 w 10311913"/>
              <a:gd name="connsiteY41" fmla="*/ 1295401 h 1295401"/>
              <a:gd name="connsiteX42" fmla="*/ 0 w 10311913"/>
              <a:gd name="connsiteY42" fmla="*/ 876555 h 1295401"/>
              <a:gd name="connsiteX43" fmla="*/ 0 w 10311913"/>
              <a:gd name="connsiteY43" fmla="*/ 457708 h 1295401"/>
              <a:gd name="connsiteX44" fmla="*/ 0 w 10311913"/>
              <a:gd name="connsiteY44" fmla="*/ 0 h 129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311913" h="1295401" fill="none" extrusionOk="0">
                <a:moveTo>
                  <a:pt x="0" y="0"/>
                </a:moveTo>
                <a:cubicBezTo>
                  <a:pt x="69989" y="-5850"/>
                  <a:pt x="190516" y="24476"/>
                  <a:pt x="263527" y="0"/>
                </a:cubicBezTo>
                <a:cubicBezTo>
                  <a:pt x="336538" y="-24476"/>
                  <a:pt x="532908" y="20848"/>
                  <a:pt x="630172" y="0"/>
                </a:cubicBezTo>
                <a:cubicBezTo>
                  <a:pt x="727437" y="-20848"/>
                  <a:pt x="1170098" y="55829"/>
                  <a:pt x="1409295" y="0"/>
                </a:cubicBezTo>
                <a:cubicBezTo>
                  <a:pt x="1648492" y="-55829"/>
                  <a:pt x="1795178" y="66263"/>
                  <a:pt x="1982179" y="0"/>
                </a:cubicBezTo>
                <a:cubicBezTo>
                  <a:pt x="2169180" y="-66263"/>
                  <a:pt x="2330714" y="24971"/>
                  <a:pt x="2451944" y="0"/>
                </a:cubicBezTo>
                <a:cubicBezTo>
                  <a:pt x="2573174" y="-24971"/>
                  <a:pt x="2816302" y="51527"/>
                  <a:pt x="3127947" y="0"/>
                </a:cubicBezTo>
                <a:cubicBezTo>
                  <a:pt x="3439592" y="-51527"/>
                  <a:pt x="3313714" y="6861"/>
                  <a:pt x="3391474" y="0"/>
                </a:cubicBezTo>
                <a:cubicBezTo>
                  <a:pt x="3469234" y="-6861"/>
                  <a:pt x="3685905" y="52804"/>
                  <a:pt x="3861239" y="0"/>
                </a:cubicBezTo>
                <a:cubicBezTo>
                  <a:pt x="4036574" y="-52804"/>
                  <a:pt x="4127787" y="17652"/>
                  <a:pt x="4331003" y="0"/>
                </a:cubicBezTo>
                <a:cubicBezTo>
                  <a:pt x="4534219" y="-17652"/>
                  <a:pt x="4794157" y="14807"/>
                  <a:pt x="5007007" y="0"/>
                </a:cubicBezTo>
                <a:cubicBezTo>
                  <a:pt x="5219857" y="-14807"/>
                  <a:pt x="5417578" y="9662"/>
                  <a:pt x="5579891" y="0"/>
                </a:cubicBezTo>
                <a:cubicBezTo>
                  <a:pt x="5742204" y="-9662"/>
                  <a:pt x="5808999" y="5127"/>
                  <a:pt x="5946536" y="0"/>
                </a:cubicBezTo>
                <a:cubicBezTo>
                  <a:pt x="6084073" y="-5127"/>
                  <a:pt x="6347682" y="33466"/>
                  <a:pt x="6725659" y="0"/>
                </a:cubicBezTo>
                <a:cubicBezTo>
                  <a:pt x="7103636" y="-33466"/>
                  <a:pt x="7057388" y="17503"/>
                  <a:pt x="7195424" y="0"/>
                </a:cubicBezTo>
                <a:cubicBezTo>
                  <a:pt x="7333460" y="-17503"/>
                  <a:pt x="7446304" y="22124"/>
                  <a:pt x="7562070" y="0"/>
                </a:cubicBezTo>
                <a:cubicBezTo>
                  <a:pt x="7677836" y="-22124"/>
                  <a:pt x="8026991" y="40462"/>
                  <a:pt x="8238073" y="0"/>
                </a:cubicBezTo>
                <a:cubicBezTo>
                  <a:pt x="8449155" y="-40462"/>
                  <a:pt x="8654688" y="64236"/>
                  <a:pt x="8810957" y="0"/>
                </a:cubicBezTo>
                <a:cubicBezTo>
                  <a:pt x="8967226" y="-64236"/>
                  <a:pt x="9217303" y="78870"/>
                  <a:pt x="9590079" y="0"/>
                </a:cubicBezTo>
                <a:cubicBezTo>
                  <a:pt x="9962855" y="-78870"/>
                  <a:pt x="10040659" y="30097"/>
                  <a:pt x="10311913" y="0"/>
                </a:cubicBezTo>
                <a:cubicBezTo>
                  <a:pt x="10313953" y="94617"/>
                  <a:pt x="10310732" y="282500"/>
                  <a:pt x="10311913" y="431800"/>
                </a:cubicBezTo>
                <a:cubicBezTo>
                  <a:pt x="10313094" y="581100"/>
                  <a:pt x="10275422" y="787385"/>
                  <a:pt x="10311913" y="889509"/>
                </a:cubicBezTo>
                <a:cubicBezTo>
                  <a:pt x="10348404" y="991633"/>
                  <a:pt x="10307641" y="1129324"/>
                  <a:pt x="10311913" y="1295401"/>
                </a:cubicBezTo>
                <a:cubicBezTo>
                  <a:pt x="10101065" y="1317689"/>
                  <a:pt x="10000633" y="1272967"/>
                  <a:pt x="9842148" y="1295401"/>
                </a:cubicBezTo>
                <a:cubicBezTo>
                  <a:pt x="9683664" y="1317835"/>
                  <a:pt x="9226307" y="1218416"/>
                  <a:pt x="9063026" y="1295401"/>
                </a:cubicBezTo>
                <a:cubicBezTo>
                  <a:pt x="8899745" y="1372386"/>
                  <a:pt x="8804710" y="1283624"/>
                  <a:pt x="8696380" y="1295401"/>
                </a:cubicBezTo>
                <a:cubicBezTo>
                  <a:pt x="8588050" y="1307178"/>
                  <a:pt x="8294401" y="1238193"/>
                  <a:pt x="8020377" y="1295401"/>
                </a:cubicBezTo>
                <a:cubicBezTo>
                  <a:pt x="7746353" y="1352609"/>
                  <a:pt x="7400510" y="1231529"/>
                  <a:pt x="7241254" y="1295401"/>
                </a:cubicBezTo>
                <a:cubicBezTo>
                  <a:pt x="7081998" y="1359273"/>
                  <a:pt x="6970939" y="1269807"/>
                  <a:pt x="6771490" y="1295401"/>
                </a:cubicBezTo>
                <a:cubicBezTo>
                  <a:pt x="6572041" y="1320995"/>
                  <a:pt x="6499412" y="1268480"/>
                  <a:pt x="6404844" y="1295401"/>
                </a:cubicBezTo>
                <a:cubicBezTo>
                  <a:pt x="6310276" y="1322322"/>
                  <a:pt x="6046208" y="1237764"/>
                  <a:pt x="5728841" y="1295401"/>
                </a:cubicBezTo>
                <a:cubicBezTo>
                  <a:pt x="5411474" y="1353038"/>
                  <a:pt x="5573226" y="1287502"/>
                  <a:pt x="5465314" y="1295401"/>
                </a:cubicBezTo>
                <a:cubicBezTo>
                  <a:pt x="5357402" y="1303300"/>
                  <a:pt x="4888360" y="1277308"/>
                  <a:pt x="4686192" y="1295401"/>
                </a:cubicBezTo>
                <a:cubicBezTo>
                  <a:pt x="4484024" y="1313494"/>
                  <a:pt x="4353924" y="1270917"/>
                  <a:pt x="4216427" y="1295401"/>
                </a:cubicBezTo>
                <a:cubicBezTo>
                  <a:pt x="4078930" y="1319885"/>
                  <a:pt x="3837902" y="1247288"/>
                  <a:pt x="3643543" y="1295401"/>
                </a:cubicBezTo>
                <a:cubicBezTo>
                  <a:pt x="3449184" y="1343514"/>
                  <a:pt x="3378802" y="1255054"/>
                  <a:pt x="3173778" y="1295401"/>
                </a:cubicBezTo>
                <a:cubicBezTo>
                  <a:pt x="2968755" y="1335748"/>
                  <a:pt x="2723705" y="1282464"/>
                  <a:pt x="2497774" y="1295401"/>
                </a:cubicBezTo>
                <a:cubicBezTo>
                  <a:pt x="2271843" y="1308338"/>
                  <a:pt x="2097153" y="1269604"/>
                  <a:pt x="1718652" y="1295401"/>
                </a:cubicBezTo>
                <a:cubicBezTo>
                  <a:pt x="1340151" y="1321198"/>
                  <a:pt x="1454660" y="1250809"/>
                  <a:pt x="1248887" y="1295401"/>
                </a:cubicBezTo>
                <a:cubicBezTo>
                  <a:pt x="1043115" y="1339993"/>
                  <a:pt x="1057020" y="1277080"/>
                  <a:pt x="985361" y="1295401"/>
                </a:cubicBezTo>
                <a:cubicBezTo>
                  <a:pt x="913702" y="1313722"/>
                  <a:pt x="798999" y="1265165"/>
                  <a:pt x="618715" y="1295401"/>
                </a:cubicBezTo>
                <a:cubicBezTo>
                  <a:pt x="438431" y="1325637"/>
                  <a:pt x="164081" y="1271775"/>
                  <a:pt x="0" y="1295401"/>
                </a:cubicBezTo>
                <a:cubicBezTo>
                  <a:pt x="-1905" y="1119163"/>
                  <a:pt x="7155" y="1074263"/>
                  <a:pt x="0" y="876555"/>
                </a:cubicBezTo>
                <a:cubicBezTo>
                  <a:pt x="-7155" y="678847"/>
                  <a:pt x="47704" y="580472"/>
                  <a:pt x="0" y="457708"/>
                </a:cubicBezTo>
                <a:cubicBezTo>
                  <a:pt x="-47704" y="334944"/>
                  <a:pt x="27745" y="176033"/>
                  <a:pt x="0" y="0"/>
                </a:cubicBezTo>
                <a:close/>
              </a:path>
              <a:path w="10311913" h="1295401" stroke="0" extrusionOk="0">
                <a:moveTo>
                  <a:pt x="0" y="0"/>
                </a:moveTo>
                <a:cubicBezTo>
                  <a:pt x="213886" y="-12458"/>
                  <a:pt x="340317" y="34366"/>
                  <a:pt x="469765" y="0"/>
                </a:cubicBezTo>
                <a:cubicBezTo>
                  <a:pt x="599214" y="-34366"/>
                  <a:pt x="983822" y="45097"/>
                  <a:pt x="1145768" y="0"/>
                </a:cubicBezTo>
                <a:cubicBezTo>
                  <a:pt x="1307714" y="-45097"/>
                  <a:pt x="1594885" y="50311"/>
                  <a:pt x="1821771" y="0"/>
                </a:cubicBezTo>
                <a:cubicBezTo>
                  <a:pt x="2048657" y="-50311"/>
                  <a:pt x="2007703" y="30345"/>
                  <a:pt x="2188417" y="0"/>
                </a:cubicBezTo>
                <a:cubicBezTo>
                  <a:pt x="2369131" y="-30345"/>
                  <a:pt x="2669588" y="73989"/>
                  <a:pt x="2864420" y="0"/>
                </a:cubicBezTo>
                <a:cubicBezTo>
                  <a:pt x="3059252" y="-73989"/>
                  <a:pt x="3193935" y="55244"/>
                  <a:pt x="3437304" y="0"/>
                </a:cubicBezTo>
                <a:cubicBezTo>
                  <a:pt x="3680673" y="-55244"/>
                  <a:pt x="3691463" y="38742"/>
                  <a:pt x="3803950" y="0"/>
                </a:cubicBezTo>
                <a:cubicBezTo>
                  <a:pt x="3916437" y="-38742"/>
                  <a:pt x="4242626" y="47974"/>
                  <a:pt x="4376834" y="0"/>
                </a:cubicBezTo>
                <a:cubicBezTo>
                  <a:pt x="4511042" y="-47974"/>
                  <a:pt x="4558742" y="3201"/>
                  <a:pt x="4640361" y="0"/>
                </a:cubicBezTo>
                <a:cubicBezTo>
                  <a:pt x="4721980" y="-3201"/>
                  <a:pt x="4938422" y="16887"/>
                  <a:pt x="5213245" y="0"/>
                </a:cubicBezTo>
                <a:cubicBezTo>
                  <a:pt x="5488068" y="-16887"/>
                  <a:pt x="5409997" y="29626"/>
                  <a:pt x="5476772" y="0"/>
                </a:cubicBezTo>
                <a:cubicBezTo>
                  <a:pt x="5543547" y="-29626"/>
                  <a:pt x="5618026" y="17439"/>
                  <a:pt x="5740298" y="0"/>
                </a:cubicBezTo>
                <a:cubicBezTo>
                  <a:pt x="5862570" y="-17439"/>
                  <a:pt x="6001669" y="23461"/>
                  <a:pt x="6210063" y="0"/>
                </a:cubicBezTo>
                <a:cubicBezTo>
                  <a:pt x="6418457" y="-23461"/>
                  <a:pt x="6491885" y="28450"/>
                  <a:pt x="6679828" y="0"/>
                </a:cubicBezTo>
                <a:cubicBezTo>
                  <a:pt x="6867772" y="-28450"/>
                  <a:pt x="6890037" y="9338"/>
                  <a:pt x="7046474" y="0"/>
                </a:cubicBezTo>
                <a:cubicBezTo>
                  <a:pt x="7202911" y="-9338"/>
                  <a:pt x="7317841" y="38391"/>
                  <a:pt x="7516239" y="0"/>
                </a:cubicBezTo>
                <a:cubicBezTo>
                  <a:pt x="7714637" y="-38391"/>
                  <a:pt x="8033546" y="29510"/>
                  <a:pt x="8192242" y="0"/>
                </a:cubicBezTo>
                <a:cubicBezTo>
                  <a:pt x="8350938" y="-29510"/>
                  <a:pt x="8356414" y="5371"/>
                  <a:pt x="8455769" y="0"/>
                </a:cubicBezTo>
                <a:cubicBezTo>
                  <a:pt x="8555124" y="-5371"/>
                  <a:pt x="8811075" y="43467"/>
                  <a:pt x="8925534" y="0"/>
                </a:cubicBezTo>
                <a:cubicBezTo>
                  <a:pt x="9039993" y="-43467"/>
                  <a:pt x="9163272" y="41490"/>
                  <a:pt x="9395299" y="0"/>
                </a:cubicBezTo>
                <a:cubicBezTo>
                  <a:pt x="9627326" y="-41490"/>
                  <a:pt x="9946683" y="95145"/>
                  <a:pt x="10311913" y="0"/>
                </a:cubicBezTo>
                <a:cubicBezTo>
                  <a:pt x="10334187" y="209355"/>
                  <a:pt x="10275106" y="315786"/>
                  <a:pt x="10311913" y="418846"/>
                </a:cubicBezTo>
                <a:cubicBezTo>
                  <a:pt x="10348720" y="521906"/>
                  <a:pt x="10270816" y="695774"/>
                  <a:pt x="10311913" y="837693"/>
                </a:cubicBezTo>
                <a:cubicBezTo>
                  <a:pt x="10353010" y="979612"/>
                  <a:pt x="10297526" y="1087356"/>
                  <a:pt x="10311913" y="1295401"/>
                </a:cubicBezTo>
                <a:cubicBezTo>
                  <a:pt x="10018647" y="1319390"/>
                  <a:pt x="9897827" y="1219630"/>
                  <a:pt x="9635910" y="1295401"/>
                </a:cubicBezTo>
                <a:cubicBezTo>
                  <a:pt x="9373993" y="1371172"/>
                  <a:pt x="9451114" y="1289560"/>
                  <a:pt x="9372383" y="1295401"/>
                </a:cubicBezTo>
                <a:cubicBezTo>
                  <a:pt x="9293652" y="1301242"/>
                  <a:pt x="8750055" y="1222131"/>
                  <a:pt x="8593261" y="1295401"/>
                </a:cubicBezTo>
                <a:cubicBezTo>
                  <a:pt x="8436467" y="1368671"/>
                  <a:pt x="8457767" y="1275981"/>
                  <a:pt x="8329734" y="1295401"/>
                </a:cubicBezTo>
                <a:cubicBezTo>
                  <a:pt x="8201701" y="1314821"/>
                  <a:pt x="7905623" y="1290512"/>
                  <a:pt x="7756850" y="1295401"/>
                </a:cubicBezTo>
                <a:cubicBezTo>
                  <a:pt x="7608077" y="1300290"/>
                  <a:pt x="7569134" y="1278068"/>
                  <a:pt x="7493323" y="1295401"/>
                </a:cubicBezTo>
                <a:cubicBezTo>
                  <a:pt x="7417512" y="1312734"/>
                  <a:pt x="7174517" y="1229439"/>
                  <a:pt x="6920439" y="1295401"/>
                </a:cubicBezTo>
                <a:cubicBezTo>
                  <a:pt x="6666361" y="1361363"/>
                  <a:pt x="6572400" y="1283882"/>
                  <a:pt x="6347555" y="1295401"/>
                </a:cubicBezTo>
                <a:cubicBezTo>
                  <a:pt x="6122710" y="1306920"/>
                  <a:pt x="5834431" y="1237456"/>
                  <a:pt x="5568433" y="1295401"/>
                </a:cubicBezTo>
                <a:cubicBezTo>
                  <a:pt x="5302435" y="1353346"/>
                  <a:pt x="5215130" y="1289799"/>
                  <a:pt x="5098668" y="1295401"/>
                </a:cubicBezTo>
                <a:cubicBezTo>
                  <a:pt x="4982206" y="1301003"/>
                  <a:pt x="4701362" y="1269411"/>
                  <a:pt x="4319546" y="1295401"/>
                </a:cubicBezTo>
                <a:cubicBezTo>
                  <a:pt x="3937730" y="1321391"/>
                  <a:pt x="3864134" y="1228891"/>
                  <a:pt x="3643543" y="1295401"/>
                </a:cubicBezTo>
                <a:cubicBezTo>
                  <a:pt x="3422952" y="1361911"/>
                  <a:pt x="3372858" y="1253530"/>
                  <a:pt x="3276897" y="1295401"/>
                </a:cubicBezTo>
                <a:cubicBezTo>
                  <a:pt x="3180936" y="1337272"/>
                  <a:pt x="2856994" y="1241680"/>
                  <a:pt x="2600894" y="1295401"/>
                </a:cubicBezTo>
                <a:cubicBezTo>
                  <a:pt x="2344794" y="1349122"/>
                  <a:pt x="2178354" y="1245818"/>
                  <a:pt x="2028010" y="1295401"/>
                </a:cubicBezTo>
                <a:cubicBezTo>
                  <a:pt x="1877666" y="1344984"/>
                  <a:pt x="1659759" y="1244560"/>
                  <a:pt x="1455126" y="1295401"/>
                </a:cubicBezTo>
                <a:cubicBezTo>
                  <a:pt x="1250493" y="1346242"/>
                  <a:pt x="1317539" y="1278278"/>
                  <a:pt x="1191599" y="1295401"/>
                </a:cubicBezTo>
                <a:cubicBezTo>
                  <a:pt x="1065659" y="1312524"/>
                  <a:pt x="734728" y="1218671"/>
                  <a:pt x="515596" y="1295401"/>
                </a:cubicBezTo>
                <a:cubicBezTo>
                  <a:pt x="296464" y="1372131"/>
                  <a:pt x="122363" y="1276901"/>
                  <a:pt x="0" y="1295401"/>
                </a:cubicBezTo>
                <a:cubicBezTo>
                  <a:pt x="-33813" y="1172611"/>
                  <a:pt x="20690" y="1045170"/>
                  <a:pt x="0" y="863601"/>
                </a:cubicBezTo>
                <a:cubicBezTo>
                  <a:pt x="-20690" y="682032"/>
                  <a:pt x="27488" y="611904"/>
                  <a:pt x="0" y="444754"/>
                </a:cubicBezTo>
                <a:cubicBezTo>
                  <a:pt x="-27488" y="277604"/>
                  <a:pt x="27951" y="115773"/>
                  <a:pt x="0" y="0"/>
                </a:cubicBezTo>
                <a:close/>
              </a:path>
            </a:pathLst>
          </a:custGeom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2601729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It is important to note that </a:t>
            </a:r>
            <a:r>
              <a:rPr lang="en-US" sz="4400" b="1" dirty="0">
                <a:solidFill>
                  <a:srgbClr val="002060"/>
                </a:solidFill>
              </a:rPr>
              <a:t>entities</a:t>
            </a:r>
            <a:r>
              <a:rPr lang="en-US" sz="4400" dirty="0"/>
              <a:t> in your database will always be depicted as </a:t>
            </a:r>
            <a:r>
              <a:rPr lang="en-US" sz="4400" b="1" dirty="0">
                <a:solidFill>
                  <a:srgbClr val="FFC000"/>
                </a:solidFill>
              </a:rPr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19234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7FF06C-0FE7-CFF8-2F90-8EA4A15B2AEB}"/>
              </a:ext>
            </a:extLst>
          </p:cNvPr>
          <p:cNvGraphicFramePr>
            <a:graphicFrameLocks noGrp="1"/>
          </p:cNvGraphicFramePr>
          <p:nvPr/>
        </p:nvGraphicFramePr>
        <p:xfrm>
          <a:off x="607547" y="967740"/>
          <a:ext cx="11144545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8909">
                  <a:extLst>
                    <a:ext uri="{9D8B030D-6E8A-4147-A177-3AD203B41FA5}">
                      <a16:colId xmlns:a16="http://schemas.microsoft.com/office/drawing/2014/main" val="116376890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/>
                        <a:t>Attribute</a:t>
                      </a:r>
                      <a:endParaRPr lang="en-PH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30557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4808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5182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8382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94BFD0E-5C2F-5602-AA30-9908637A1406}"/>
              </a:ext>
            </a:extLst>
          </p:cNvPr>
          <p:cNvSpPr/>
          <p:nvPr/>
        </p:nvSpPr>
        <p:spPr>
          <a:xfrm>
            <a:off x="607547" y="1478280"/>
            <a:ext cx="2219473" cy="360426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37DAA-8554-8D53-3AFE-C5DC94ED6477}"/>
              </a:ext>
            </a:extLst>
          </p:cNvPr>
          <p:cNvSpPr/>
          <p:nvPr/>
        </p:nvSpPr>
        <p:spPr>
          <a:xfrm>
            <a:off x="2827020" y="967740"/>
            <a:ext cx="8925072" cy="510540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47663" y="5379720"/>
            <a:ext cx="10296673" cy="1295401"/>
          </a:xfrm>
          <a:custGeom>
            <a:avLst/>
            <a:gdLst>
              <a:gd name="connsiteX0" fmla="*/ 0 w 10296673"/>
              <a:gd name="connsiteY0" fmla="*/ 0 h 1295401"/>
              <a:gd name="connsiteX1" fmla="*/ 777971 w 10296673"/>
              <a:gd name="connsiteY1" fmla="*/ 0 h 1295401"/>
              <a:gd name="connsiteX2" fmla="*/ 1041108 w 10296673"/>
              <a:gd name="connsiteY2" fmla="*/ 0 h 1295401"/>
              <a:gd name="connsiteX3" fmla="*/ 1407212 w 10296673"/>
              <a:gd name="connsiteY3" fmla="*/ 0 h 1295401"/>
              <a:gd name="connsiteX4" fmla="*/ 2082216 w 10296673"/>
              <a:gd name="connsiteY4" fmla="*/ 0 h 1295401"/>
              <a:gd name="connsiteX5" fmla="*/ 2757220 w 10296673"/>
              <a:gd name="connsiteY5" fmla="*/ 0 h 1295401"/>
              <a:gd name="connsiteX6" fmla="*/ 3329258 w 10296673"/>
              <a:gd name="connsiteY6" fmla="*/ 0 h 1295401"/>
              <a:gd name="connsiteX7" fmla="*/ 3695362 w 10296673"/>
              <a:gd name="connsiteY7" fmla="*/ 0 h 1295401"/>
              <a:gd name="connsiteX8" fmla="*/ 4267399 w 10296673"/>
              <a:gd name="connsiteY8" fmla="*/ 0 h 1295401"/>
              <a:gd name="connsiteX9" fmla="*/ 4530536 w 10296673"/>
              <a:gd name="connsiteY9" fmla="*/ 0 h 1295401"/>
              <a:gd name="connsiteX10" fmla="*/ 4793673 w 10296673"/>
              <a:gd name="connsiteY10" fmla="*/ 0 h 1295401"/>
              <a:gd name="connsiteX11" fmla="*/ 5159777 w 10296673"/>
              <a:gd name="connsiteY11" fmla="*/ 0 h 1295401"/>
              <a:gd name="connsiteX12" fmla="*/ 5422914 w 10296673"/>
              <a:gd name="connsiteY12" fmla="*/ 0 h 1295401"/>
              <a:gd name="connsiteX13" fmla="*/ 6097919 w 10296673"/>
              <a:gd name="connsiteY13" fmla="*/ 0 h 1295401"/>
              <a:gd name="connsiteX14" fmla="*/ 6669956 w 10296673"/>
              <a:gd name="connsiteY14" fmla="*/ 0 h 1295401"/>
              <a:gd name="connsiteX15" fmla="*/ 7447927 w 10296673"/>
              <a:gd name="connsiteY15" fmla="*/ 0 h 1295401"/>
              <a:gd name="connsiteX16" fmla="*/ 7814031 w 10296673"/>
              <a:gd name="connsiteY16" fmla="*/ 0 h 1295401"/>
              <a:gd name="connsiteX17" fmla="*/ 8489035 w 10296673"/>
              <a:gd name="connsiteY17" fmla="*/ 0 h 1295401"/>
              <a:gd name="connsiteX18" fmla="*/ 8855139 w 10296673"/>
              <a:gd name="connsiteY18" fmla="*/ 0 h 1295401"/>
              <a:gd name="connsiteX19" fmla="*/ 9324209 w 10296673"/>
              <a:gd name="connsiteY19" fmla="*/ 0 h 1295401"/>
              <a:gd name="connsiteX20" fmla="*/ 9793280 w 10296673"/>
              <a:gd name="connsiteY20" fmla="*/ 0 h 1295401"/>
              <a:gd name="connsiteX21" fmla="*/ 10296673 w 10296673"/>
              <a:gd name="connsiteY21" fmla="*/ 0 h 1295401"/>
              <a:gd name="connsiteX22" fmla="*/ 10296673 w 10296673"/>
              <a:gd name="connsiteY22" fmla="*/ 418846 h 1295401"/>
              <a:gd name="connsiteX23" fmla="*/ 10296673 w 10296673"/>
              <a:gd name="connsiteY23" fmla="*/ 811785 h 1295401"/>
              <a:gd name="connsiteX24" fmla="*/ 10296673 w 10296673"/>
              <a:gd name="connsiteY24" fmla="*/ 1295401 h 1295401"/>
              <a:gd name="connsiteX25" fmla="*/ 9930569 w 10296673"/>
              <a:gd name="connsiteY25" fmla="*/ 1295401 h 1295401"/>
              <a:gd name="connsiteX26" fmla="*/ 9255565 w 10296673"/>
              <a:gd name="connsiteY26" fmla="*/ 1295401 h 1295401"/>
              <a:gd name="connsiteX27" fmla="*/ 8992428 w 10296673"/>
              <a:gd name="connsiteY27" fmla="*/ 1295401 h 1295401"/>
              <a:gd name="connsiteX28" fmla="*/ 8729291 w 10296673"/>
              <a:gd name="connsiteY28" fmla="*/ 1295401 h 1295401"/>
              <a:gd name="connsiteX29" fmla="*/ 7951320 w 10296673"/>
              <a:gd name="connsiteY29" fmla="*/ 1295401 h 1295401"/>
              <a:gd name="connsiteX30" fmla="*/ 7276316 w 10296673"/>
              <a:gd name="connsiteY30" fmla="*/ 1295401 h 1295401"/>
              <a:gd name="connsiteX31" fmla="*/ 7013178 w 10296673"/>
              <a:gd name="connsiteY31" fmla="*/ 1295401 h 1295401"/>
              <a:gd name="connsiteX32" fmla="*/ 6441141 w 10296673"/>
              <a:gd name="connsiteY32" fmla="*/ 1295401 h 1295401"/>
              <a:gd name="connsiteX33" fmla="*/ 6075037 w 10296673"/>
              <a:gd name="connsiteY33" fmla="*/ 1295401 h 1295401"/>
              <a:gd name="connsiteX34" fmla="*/ 5811900 w 10296673"/>
              <a:gd name="connsiteY34" fmla="*/ 1295401 h 1295401"/>
              <a:gd name="connsiteX35" fmla="*/ 5342829 w 10296673"/>
              <a:gd name="connsiteY35" fmla="*/ 1295401 h 1295401"/>
              <a:gd name="connsiteX36" fmla="*/ 4564858 w 10296673"/>
              <a:gd name="connsiteY36" fmla="*/ 1295401 h 1295401"/>
              <a:gd name="connsiteX37" fmla="*/ 3786888 w 10296673"/>
              <a:gd name="connsiteY37" fmla="*/ 1295401 h 1295401"/>
              <a:gd name="connsiteX38" fmla="*/ 3523750 w 10296673"/>
              <a:gd name="connsiteY38" fmla="*/ 1295401 h 1295401"/>
              <a:gd name="connsiteX39" fmla="*/ 3054680 w 10296673"/>
              <a:gd name="connsiteY39" fmla="*/ 1295401 h 1295401"/>
              <a:gd name="connsiteX40" fmla="*/ 2585609 w 10296673"/>
              <a:gd name="connsiteY40" fmla="*/ 1295401 h 1295401"/>
              <a:gd name="connsiteX41" fmla="*/ 1807638 w 10296673"/>
              <a:gd name="connsiteY41" fmla="*/ 1295401 h 1295401"/>
              <a:gd name="connsiteX42" fmla="*/ 1029667 w 10296673"/>
              <a:gd name="connsiteY42" fmla="*/ 1295401 h 1295401"/>
              <a:gd name="connsiteX43" fmla="*/ 560597 w 10296673"/>
              <a:gd name="connsiteY43" fmla="*/ 1295401 h 1295401"/>
              <a:gd name="connsiteX44" fmla="*/ 0 w 10296673"/>
              <a:gd name="connsiteY44" fmla="*/ 1295401 h 1295401"/>
              <a:gd name="connsiteX45" fmla="*/ 0 w 10296673"/>
              <a:gd name="connsiteY45" fmla="*/ 902463 h 1295401"/>
              <a:gd name="connsiteX46" fmla="*/ 0 w 10296673"/>
              <a:gd name="connsiteY46" fmla="*/ 457708 h 1295401"/>
              <a:gd name="connsiteX47" fmla="*/ 0 w 10296673"/>
              <a:gd name="connsiteY47" fmla="*/ 0 h 129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296673" h="1295401" fill="none" extrusionOk="0">
                <a:moveTo>
                  <a:pt x="0" y="0"/>
                </a:moveTo>
                <a:cubicBezTo>
                  <a:pt x="386763" y="-13779"/>
                  <a:pt x="511920" y="43553"/>
                  <a:pt x="777971" y="0"/>
                </a:cubicBezTo>
                <a:cubicBezTo>
                  <a:pt x="1044022" y="-43553"/>
                  <a:pt x="956289" y="14434"/>
                  <a:pt x="1041108" y="0"/>
                </a:cubicBezTo>
                <a:cubicBezTo>
                  <a:pt x="1125927" y="-14434"/>
                  <a:pt x="1285228" y="1368"/>
                  <a:pt x="1407212" y="0"/>
                </a:cubicBezTo>
                <a:cubicBezTo>
                  <a:pt x="1529196" y="-1368"/>
                  <a:pt x="1839851" y="4412"/>
                  <a:pt x="2082216" y="0"/>
                </a:cubicBezTo>
                <a:cubicBezTo>
                  <a:pt x="2324581" y="-4412"/>
                  <a:pt x="2429004" y="10266"/>
                  <a:pt x="2757220" y="0"/>
                </a:cubicBezTo>
                <a:cubicBezTo>
                  <a:pt x="3085436" y="-10266"/>
                  <a:pt x="3125634" y="17852"/>
                  <a:pt x="3329258" y="0"/>
                </a:cubicBezTo>
                <a:cubicBezTo>
                  <a:pt x="3532882" y="-17852"/>
                  <a:pt x="3621337" y="4401"/>
                  <a:pt x="3695362" y="0"/>
                </a:cubicBezTo>
                <a:cubicBezTo>
                  <a:pt x="3769387" y="-4401"/>
                  <a:pt x="4119627" y="48231"/>
                  <a:pt x="4267399" y="0"/>
                </a:cubicBezTo>
                <a:cubicBezTo>
                  <a:pt x="4415171" y="-48231"/>
                  <a:pt x="4403892" y="16448"/>
                  <a:pt x="4530536" y="0"/>
                </a:cubicBezTo>
                <a:cubicBezTo>
                  <a:pt x="4657180" y="-16448"/>
                  <a:pt x="4727346" y="11316"/>
                  <a:pt x="4793673" y="0"/>
                </a:cubicBezTo>
                <a:cubicBezTo>
                  <a:pt x="4860000" y="-11316"/>
                  <a:pt x="5015197" y="37270"/>
                  <a:pt x="5159777" y="0"/>
                </a:cubicBezTo>
                <a:cubicBezTo>
                  <a:pt x="5304357" y="-37270"/>
                  <a:pt x="5291433" y="1241"/>
                  <a:pt x="5422914" y="0"/>
                </a:cubicBezTo>
                <a:cubicBezTo>
                  <a:pt x="5554395" y="-1241"/>
                  <a:pt x="5765432" y="56004"/>
                  <a:pt x="6097919" y="0"/>
                </a:cubicBezTo>
                <a:cubicBezTo>
                  <a:pt x="6430406" y="-56004"/>
                  <a:pt x="6445493" y="43478"/>
                  <a:pt x="6669956" y="0"/>
                </a:cubicBezTo>
                <a:cubicBezTo>
                  <a:pt x="6894419" y="-43478"/>
                  <a:pt x="7081221" y="79222"/>
                  <a:pt x="7447927" y="0"/>
                </a:cubicBezTo>
                <a:cubicBezTo>
                  <a:pt x="7814633" y="-79222"/>
                  <a:pt x="7652825" y="4923"/>
                  <a:pt x="7814031" y="0"/>
                </a:cubicBezTo>
                <a:cubicBezTo>
                  <a:pt x="7975237" y="-4923"/>
                  <a:pt x="8333030" y="34402"/>
                  <a:pt x="8489035" y="0"/>
                </a:cubicBezTo>
                <a:cubicBezTo>
                  <a:pt x="8645040" y="-34402"/>
                  <a:pt x="8681640" y="4118"/>
                  <a:pt x="8855139" y="0"/>
                </a:cubicBezTo>
                <a:cubicBezTo>
                  <a:pt x="9028638" y="-4118"/>
                  <a:pt x="9209857" y="23975"/>
                  <a:pt x="9324209" y="0"/>
                </a:cubicBezTo>
                <a:cubicBezTo>
                  <a:pt x="9438561" y="-23975"/>
                  <a:pt x="9685706" y="16744"/>
                  <a:pt x="9793280" y="0"/>
                </a:cubicBezTo>
                <a:cubicBezTo>
                  <a:pt x="9900854" y="-16744"/>
                  <a:pt x="10150404" y="10576"/>
                  <a:pt x="10296673" y="0"/>
                </a:cubicBezTo>
                <a:cubicBezTo>
                  <a:pt x="10306262" y="154249"/>
                  <a:pt x="10269335" y="267375"/>
                  <a:pt x="10296673" y="418846"/>
                </a:cubicBezTo>
                <a:cubicBezTo>
                  <a:pt x="10324011" y="570317"/>
                  <a:pt x="10278262" y="626667"/>
                  <a:pt x="10296673" y="811785"/>
                </a:cubicBezTo>
                <a:cubicBezTo>
                  <a:pt x="10315084" y="996903"/>
                  <a:pt x="10295518" y="1054303"/>
                  <a:pt x="10296673" y="1295401"/>
                </a:cubicBezTo>
                <a:cubicBezTo>
                  <a:pt x="10168794" y="1314794"/>
                  <a:pt x="10037289" y="1268935"/>
                  <a:pt x="9930569" y="1295401"/>
                </a:cubicBezTo>
                <a:cubicBezTo>
                  <a:pt x="9823849" y="1321867"/>
                  <a:pt x="9415480" y="1280635"/>
                  <a:pt x="9255565" y="1295401"/>
                </a:cubicBezTo>
                <a:cubicBezTo>
                  <a:pt x="9095650" y="1310167"/>
                  <a:pt x="9104413" y="1274751"/>
                  <a:pt x="8992428" y="1295401"/>
                </a:cubicBezTo>
                <a:cubicBezTo>
                  <a:pt x="8880443" y="1316051"/>
                  <a:pt x="8813454" y="1282006"/>
                  <a:pt x="8729291" y="1295401"/>
                </a:cubicBezTo>
                <a:cubicBezTo>
                  <a:pt x="8645128" y="1308796"/>
                  <a:pt x="8324997" y="1206320"/>
                  <a:pt x="7951320" y="1295401"/>
                </a:cubicBezTo>
                <a:cubicBezTo>
                  <a:pt x="7577643" y="1384482"/>
                  <a:pt x="7511173" y="1288259"/>
                  <a:pt x="7276316" y="1295401"/>
                </a:cubicBezTo>
                <a:cubicBezTo>
                  <a:pt x="7041459" y="1302543"/>
                  <a:pt x="7132578" y="1276645"/>
                  <a:pt x="7013178" y="1295401"/>
                </a:cubicBezTo>
                <a:cubicBezTo>
                  <a:pt x="6893778" y="1314157"/>
                  <a:pt x="6616835" y="1271199"/>
                  <a:pt x="6441141" y="1295401"/>
                </a:cubicBezTo>
                <a:cubicBezTo>
                  <a:pt x="6265447" y="1319603"/>
                  <a:pt x="6151805" y="1284788"/>
                  <a:pt x="6075037" y="1295401"/>
                </a:cubicBezTo>
                <a:cubicBezTo>
                  <a:pt x="5998269" y="1306014"/>
                  <a:pt x="5921102" y="1288368"/>
                  <a:pt x="5811900" y="1295401"/>
                </a:cubicBezTo>
                <a:cubicBezTo>
                  <a:pt x="5702698" y="1302434"/>
                  <a:pt x="5442991" y="1284664"/>
                  <a:pt x="5342829" y="1295401"/>
                </a:cubicBezTo>
                <a:cubicBezTo>
                  <a:pt x="5242667" y="1306138"/>
                  <a:pt x="4802664" y="1253692"/>
                  <a:pt x="4564858" y="1295401"/>
                </a:cubicBezTo>
                <a:cubicBezTo>
                  <a:pt x="4327052" y="1337110"/>
                  <a:pt x="4140936" y="1280071"/>
                  <a:pt x="3786888" y="1295401"/>
                </a:cubicBezTo>
                <a:cubicBezTo>
                  <a:pt x="3432840" y="1310731"/>
                  <a:pt x="3640348" y="1294553"/>
                  <a:pt x="3523750" y="1295401"/>
                </a:cubicBezTo>
                <a:cubicBezTo>
                  <a:pt x="3407152" y="1296249"/>
                  <a:pt x="3204510" y="1263174"/>
                  <a:pt x="3054680" y="1295401"/>
                </a:cubicBezTo>
                <a:cubicBezTo>
                  <a:pt x="2904850" y="1327628"/>
                  <a:pt x="2728766" y="1262561"/>
                  <a:pt x="2585609" y="1295401"/>
                </a:cubicBezTo>
                <a:cubicBezTo>
                  <a:pt x="2442452" y="1328241"/>
                  <a:pt x="2169904" y="1221811"/>
                  <a:pt x="1807638" y="1295401"/>
                </a:cubicBezTo>
                <a:cubicBezTo>
                  <a:pt x="1445372" y="1368991"/>
                  <a:pt x="1309016" y="1231267"/>
                  <a:pt x="1029667" y="1295401"/>
                </a:cubicBezTo>
                <a:cubicBezTo>
                  <a:pt x="750318" y="1359535"/>
                  <a:pt x="781007" y="1244815"/>
                  <a:pt x="560597" y="1295401"/>
                </a:cubicBezTo>
                <a:cubicBezTo>
                  <a:pt x="340187" y="1345987"/>
                  <a:pt x="268184" y="1283500"/>
                  <a:pt x="0" y="1295401"/>
                </a:cubicBezTo>
                <a:cubicBezTo>
                  <a:pt x="-43451" y="1133519"/>
                  <a:pt x="32620" y="1040991"/>
                  <a:pt x="0" y="902463"/>
                </a:cubicBezTo>
                <a:cubicBezTo>
                  <a:pt x="-32620" y="763935"/>
                  <a:pt x="13803" y="598727"/>
                  <a:pt x="0" y="457708"/>
                </a:cubicBezTo>
                <a:cubicBezTo>
                  <a:pt x="-13803" y="316690"/>
                  <a:pt x="35638" y="172636"/>
                  <a:pt x="0" y="0"/>
                </a:cubicBezTo>
                <a:close/>
              </a:path>
              <a:path w="10296673" h="1295401" stroke="0" extrusionOk="0">
                <a:moveTo>
                  <a:pt x="0" y="0"/>
                </a:moveTo>
                <a:cubicBezTo>
                  <a:pt x="177608" y="-3514"/>
                  <a:pt x="229042" y="19275"/>
                  <a:pt x="366104" y="0"/>
                </a:cubicBezTo>
                <a:cubicBezTo>
                  <a:pt x="503166" y="-19275"/>
                  <a:pt x="878634" y="31630"/>
                  <a:pt x="1144075" y="0"/>
                </a:cubicBezTo>
                <a:cubicBezTo>
                  <a:pt x="1409516" y="-31630"/>
                  <a:pt x="1354033" y="30626"/>
                  <a:pt x="1510179" y="0"/>
                </a:cubicBezTo>
                <a:cubicBezTo>
                  <a:pt x="1666325" y="-30626"/>
                  <a:pt x="1869964" y="52696"/>
                  <a:pt x="2185183" y="0"/>
                </a:cubicBezTo>
                <a:cubicBezTo>
                  <a:pt x="2500402" y="-52696"/>
                  <a:pt x="2662249" y="29246"/>
                  <a:pt x="2860187" y="0"/>
                </a:cubicBezTo>
                <a:cubicBezTo>
                  <a:pt x="3058125" y="-29246"/>
                  <a:pt x="3074237" y="35013"/>
                  <a:pt x="3226291" y="0"/>
                </a:cubicBezTo>
                <a:cubicBezTo>
                  <a:pt x="3378345" y="-35013"/>
                  <a:pt x="3545038" y="47325"/>
                  <a:pt x="3798328" y="0"/>
                </a:cubicBezTo>
                <a:cubicBezTo>
                  <a:pt x="4051618" y="-47325"/>
                  <a:pt x="4132128" y="26734"/>
                  <a:pt x="4370366" y="0"/>
                </a:cubicBezTo>
                <a:cubicBezTo>
                  <a:pt x="4608604" y="-26734"/>
                  <a:pt x="4826375" y="42526"/>
                  <a:pt x="5148336" y="0"/>
                </a:cubicBezTo>
                <a:cubicBezTo>
                  <a:pt x="5470297" y="-42526"/>
                  <a:pt x="5290510" y="2165"/>
                  <a:pt x="5411474" y="0"/>
                </a:cubicBezTo>
                <a:cubicBezTo>
                  <a:pt x="5532438" y="-2165"/>
                  <a:pt x="6033583" y="23602"/>
                  <a:pt x="6189445" y="0"/>
                </a:cubicBezTo>
                <a:cubicBezTo>
                  <a:pt x="6345307" y="-23602"/>
                  <a:pt x="6330303" y="27127"/>
                  <a:pt x="6452582" y="0"/>
                </a:cubicBezTo>
                <a:cubicBezTo>
                  <a:pt x="6574861" y="-27127"/>
                  <a:pt x="6934288" y="77079"/>
                  <a:pt x="7230553" y="0"/>
                </a:cubicBezTo>
                <a:cubicBezTo>
                  <a:pt x="7526818" y="-77079"/>
                  <a:pt x="7738226" y="74847"/>
                  <a:pt x="7905557" y="0"/>
                </a:cubicBezTo>
                <a:cubicBezTo>
                  <a:pt x="8072888" y="-74847"/>
                  <a:pt x="8360122" y="39844"/>
                  <a:pt x="8477594" y="0"/>
                </a:cubicBezTo>
                <a:cubicBezTo>
                  <a:pt x="8595066" y="-39844"/>
                  <a:pt x="8998850" y="16538"/>
                  <a:pt x="9152598" y="0"/>
                </a:cubicBezTo>
                <a:cubicBezTo>
                  <a:pt x="9306346" y="-16538"/>
                  <a:pt x="10033451" y="83104"/>
                  <a:pt x="10296673" y="0"/>
                </a:cubicBezTo>
                <a:cubicBezTo>
                  <a:pt x="10308669" y="192965"/>
                  <a:pt x="10262698" y="277108"/>
                  <a:pt x="10296673" y="392938"/>
                </a:cubicBezTo>
                <a:cubicBezTo>
                  <a:pt x="10330648" y="508768"/>
                  <a:pt x="10289570" y="676076"/>
                  <a:pt x="10296673" y="798831"/>
                </a:cubicBezTo>
                <a:cubicBezTo>
                  <a:pt x="10303776" y="921586"/>
                  <a:pt x="10261606" y="1075077"/>
                  <a:pt x="10296673" y="1295401"/>
                </a:cubicBezTo>
                <a:cubicBezTo>
                  <a:pt x="10148435" y="1295648"/>
                  <a:pt x="9909422" y="1265097"/>
                  <a:pt x="9724636" y="1295401"/>
                </a:cubicBezTo>
                <a:cubicBezTo>
                  <a:pt x="9539850" y="1325705"/>
                  <a:pt x="9275626" y="1217020"/>
                  <a:pt x="8946665" y="1295401"/>
                </a:cubicBezTo>
                <a:cubicBezTo>
                  <a:pt x="8617704" y="1373782"/>
                  <a:pt x="8657134" y="1258423"/>
                  <a:pt x="8477594" y="1295401"/>
                </a:cubicBezTo>
                <a:cubicBezTo>
                  <a:pt x="8298054" y="1332379"/>
                  <a:pt x="8344027" y="1266291"/>
                  <a:pt x="8214457" y="1295401"/>
                </a:cubicBezTo>
                <a:cubicBezTo>
                  <a:pt x="8084887" y="1324511"/>
                  <a:pt x="8074528" y="1290392"/>
                  <a:pt x="7951320" y="1295401"/>
                </a:cubicBezTo>
                <a:cubicBezTo>
                  <a:pt x="7828112" y="1300410"/>
                  <a:pt x="7634046" y="1259839"/>
                  <a:pt x="7482249" y="1295401"/>
                </a:cubicBezTo>
                <a:cubicBezTo>
                  <a:pt x="7330452" y="1330963"/>
                  <a:pt x="7025967" y="1251381"/>
                  <a:pt x="6807245" y="1295401"/>
                </a:cubicBezTo>
                <a:cubicBezTo>
                  <a:pt x="6588523" y="1339421"/>
                  <a:pt x="6466463" y="1272816"/>
                  <a:pt x="6338174" y="1295401"/>
                </a:cubicBezTo>
                <a:cubicBezTo>
                  <a:pt x="6209885" y="1317986"/>
                  <a:pt x="5758296" y="1238563"/>
                  <a:pt x="5560203" y="1295401"/>
                </a:cubicBezTo>
                <a:cubicBezTo>
                  <a:pt x="5362110" y="1352239"/>
                  <a:pt x="4941347" y="1206689"/>
                  <a:pt x="4782233" y="1295401"/>
                </a:cubicBezTo>
                <a:cubicBezTo>
                  <a:pt x="4623119" y="1384113"/>
                  <a:pt x="4188075" y="1243347"/>
                  <a:pt x="4004262" y="1295401"/>
                </a:cubicBezTo>
                <a:cubicBezTo>
                  <a:pt x="3820449" y="1347455"/>
                  <a:pt x="3653372" y="1275884"/>
                  <a:pt x="3432224" y="1295401"/>
                </a:cubicBezTo>
                <a:cubicBezTo>
                  <a:pt x="3211076" y="1314918"/>
                  <a:pt x="2912693" y="1231047"/>
                  <a:pt x="2757220" y="1295401"/>
                </a:cubicBezTo>
                <a:cubicBezTo>
                  <a:pt x="2601747" y="1359755"/>
                  <a:pt x="2419153" y="1237414"/>
                  <a:pt x="2082216" y="1295401"/>
                </a:cubicBezTo>
                <a:cubicBezTo>
                  <a:pt x="1745279" y="1353388"/>
                  <a:pt x="1880218" y="1263385"/>
                  <a:pt x="1716112" y="1295401"/>
                </a:cubicBezTo>
                <a:cubicBezTo>
                  <a:pt x="1552006" y="1327417"/>
                  <a:pt x="1322954" y="1213299"/>
                  <a:pt x="938141" y="1295401"/>
                </a:cubicBezTo>
                <a:cubicBezTo>
                  <a:pt x="553328" y="1377503"/>
                  <a:pt x="752975" y="1292403"/>
                  <a:pt x="572037" y="1295401"/>
                </a:cubicBezTo>
                <a:cubicBezTo>
                  <a:pt x="391099" y="1298399"/>
                  <a:pt x="278663" y="1289968"/>
                  <a:pt x="0" y="1295401"/>
                </a:cubicBezTo>
                <a:cubicBezTo>
                  <a:pt x="-1832" y="1190631"/>
                  <a:pt x="25152" y="955968"/>
                  <a:pt x="0" y="863601"/>
                </a:cubicBezTo>
                <a:cubicBezTo>
                  <a:pt x="-25152" y="771234"/>
                  <a:pt x="11491" y="537724"/>
                  <a:pt x="0" y="444754"/>
                </a:cubicBezTo>
                <a:cubicBezTo>
                  <a:pt x="-11491" y="351784"/>
                  <a:pt x="47743" y="202757"/>
                  <a:pt x="0" y="0"/>
                </a:cubicBezTo>
                <a:close/>
              </a:path>
            </a:pathLst>
          </a:custGeom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4589879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And </a:t>
            </a:r>
            <a:r>
              <a:rPr lang="en-US" sz="4400" b="1" dirty="0">
                <a:solidFill>
                  <a:srgbClr val="002060"/>
                </a:solidFill>
              </a:rPr>
              <a:t>Attributes</a:t>
            </a:r>
            <a:r>
              <a:rPr lang="en-US" sz="4400" dirty="0"/>
              <a:t> will always be depicted as </a:t>
            </a:r>
            <a:r>
              <a:rPr lang="en-US" sz="4400" b="1" dirty="0">
                <a:solidFill>
                  <a:srgbClr val="00B0F0"/>
                </a:solidFill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326524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7FF06C-0FE7-CFF8-2F90-8EA4A15B2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965222"/>
              </p:ext>
            </p:extLst>
          </p:nvPr>
        </p:nvGraphicFramePr>
        <p:xfrm>
          <a:off x="3167133" y="1780782"/>
          <a:ext cx="8877304" cy="3296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9663">
                  <a:extLst>
                    <a:ext uri="{9D8B030D-6E8A-4147-A177-3AD203B41FA5}">
                      <a16:colId xmlns:a16="http://schemas.microsoft.com/office/drawing/2014/main" val="116376890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517575">
                <a:tc gridSpan="8">
                  <a:txBody>
                    <a:bodyPr/>
                    <a:lstStyle/>
                    <a:p>
                      <a:pPr algn="ctr"/>
                      <a:r>
                        <a:rPr lang="en-PH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591514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729115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729115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729115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A8F2DF8-FE95-129D-96B6-C821D433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414263" y="1780782"/>
            <a:ext cx="2520000" cy="32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067749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And now that we have these </a:t>
            </a:r>
            <a:r>
              <a:rPr lang="en-US" sz="4400" b="1" dirty="0">
                <a:solidFill>
                  <a:srgbClr val="002060"/>
                </a:solidFill>
              </a:rPr>
              <a:t>entities</a:t>
            </a:r>
            <a:r>
              <a:rPr lang="en-US" sz="4400" dirty="0"/>
              <a:t> and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rgbClr val="002060"/>
                </a:solidFill>
              </a:rPr>
              <a:t>attributes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30732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23337" y="2493816"/>
            <a:ext cx="2520000" cy="36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1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067749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We can talk about the </a:t>
            </a:r>
            <a:r>
              <a:rPr lang="en-US" sz="4400" b="1" dirty="0">
                <a:solidFill>
                  <a:srgbClr val="002060"/>
                </a:solidFill>
              </a:rPr>
              <a:t>relationships</a:t>
            </a:r>
            <a:r>
              <a:rPr lang="en-US" sz="4400" dirty="0"/>
              <a:t> that exist between them</a:t>
            </a:r>
            <a:endParaRPr lang="en-US" sz="4400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28446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00477" y="2493816"/>
            <a:ext cx="2520000" cy="36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Relationships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4449"/>
            <a:ext cx="112331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Describe how entities interact with each other.</a:t>
            </a:r>
          </a:p>
        </p:txBody>
      </p:sp>
      <p:pic>
        <p:nvPicPr>
          <p:cNvPr id="10" name="Picture 9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735E5EBA-F309-CE44-A1DD-6FCF776C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" y="2461258"/>
            <a:ext cx="1126264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94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100" dirty="0"/>
              <a:t>When you see a </a:t>
            </a:r>
            <a:r>
              <a:rPr lang="en-US" sz="4100" b="1" dirty="0"/>
              <a:t>line</a:t>
            </a:r>
            <a:r>
              <a:rPr lang="en-US" sz="4100" dirty="0"/>
              <a:t> between these </a:t>
            </a:r>
            <a:r>
              <a:rPr lang="en-US" sz="4100" b="1" dirty="0">
                <a:solidFill>
                  <a:srgbClr val="0070C0"/>
                </a:solidFill>
              </a:rPr>
              <a:t>entities</a:t>
            </a:r>
          </a:p>
        </p:txBody>
      </p:sp>
      <p:pic>
        <p:nvPicPr>
          <p:cNvPr id="17" name="Picture 16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98920E35-39F5-773E-8FAF-0A7E5A21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18" name="Picture 17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E60C8524-BD28-C68C-2AB4-57A9DC6B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19" name="Picture 18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5BD08579-84CC-BF2B-0967-DFF21847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3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100" dirty="0"/>
              <a:t>It is showing that there is some </a:t>
            </a:r>
            <a:r>
              <a:rPr lang="en-US" sz="4100" b="1" dirty="0">
                <a:solidFill>
                  <a:srgbClr val="002060"/>
                </a:solidFill>
              </a:rPr>
              <a:t>connection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78EB26D-CBFA-49B5-FE2F-23A9BE57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4" name="Picture 3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A9793A16-6B2E-0DBD-BE0F-42684D185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5" name="Picture 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1D702056-4666-2595-672B-37D181EA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/>
              <a:t>What is an ERD?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Entities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Attributes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Primary Keys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Foreign Keys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3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100" dirty="0"/>
              <a:t>Now that we have our </a:t>
            </a:r>
            <a:r>
              <a:rPr lang="en-US" sz="4100" b="1" dirty="0">
                <a:solidFill>
                  <a:srgbClr val="002060"/>
                </a:solidFill>
              </a:rPr>
              <a:t>relationships</a:t>
            </a:r>
            <a:r>
              <a:rPr lang="en-US" sz="4100" dirty="0"/>
              <a:t> in place.</a:t>
            </a:r>
            <a:endParaRPr lang="en-US" sz="4100" b="1" dirty="0">
              <a:solidFill>
                <a:srgbClr val="002060"/>
              </a:solidFill>
            </a:endParaRP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47FF7165-D4E9-BD35-8C5B-52298BF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4" name="Picture 3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685ACB9F-4261-B4A5-52C6-BB0DEF8DD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5" name="Picture 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ED7CB941-516F-294D-4ECF-D7B7BF55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4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300" dirty="0"/>
              <a:t>We will see an </a:t>
            </a:r>
            <a:r>
              <a:rPr lang="en-US" sz="3300" b="1" dirty="0">
                <a:solidFill>
                  <a:srgbClr val="002060"/>
                </a:solidFill>
              </a:rPr>
              <a:t>interesting notation </a:t>
            </a:r>
            <a:r>
              <a:rPr lang="en-US" sz="3300" dirty="0"/>
              <a:t>attached to our lines</a:t>
            </a:r>
            <a:endParaRPr lang="en-US" sz="3300" b="1" dirty="0">
              <a:solidFill>
                <a:srgbClr val="002060"/>
              </a:solidFill>
            </a:endParaRP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92B3CE61-C1EF-791D-9CA7-15913836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4" name="Picture 3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932EE1E7-E6E9-95E1-B86A-443250DC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5" name="Picture 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E4486A1F-1D6D-602C-A3E4-0A4115E2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6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This is called </a:t>
            </a:r>
            <a:r>
              <a:rPr lang="en-US" sz="4400" b="1" dirty="0">
                <a:solidFill>
                  <a:srgbClr val="002060"/>
                </a:solidFill>
              </a:rPr>
              <a:t>cardinality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BA196A59-8AF0-C2C4-8598-0D50866C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4" name="Picture 3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C298CA02-3455-2AEC-7225-4DAE7CAE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5" name="Picture 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03C7F648-E4E2-89D1-73F9-E981766E3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Cardinalities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4449"/>
            <a:ext cx="112331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Helps define the relationship in a numerical context.</a:t>
            </a:r>
          </a:p>
        </p:txBody>
      </p:sp>
      <p:pic>
        <p:nvPicPr>
          <p:cNvPr id="5" name="Picture 4" descr="A red circle with black text and numbers&#10;&#10;Description automatically generated">
            <a:extLst>
              <a:ext uri="{FF2B5EF4-FFF2-40B4-BE49-F238E27FC236}">
                <a16:creationId xmlns:a16="http://schemas.microsoft.com/office/drawing/2014/main" id="{5BA51952-E1CD-4CE5-DD30-F1710C46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3167297"/>
            <a:ext cx="2143125" cy="2143125"/>
          </a:xfrm>
          <a:prstGeom prst="rect">
            <a:avLst/>
          </a:prstGeom>
        </p:spPr>
      </p:pic>
      <p:pic>
        <p:nvPicPr>
          <p:cNvPr id="9" name="Picture 8" descr="A white sign with black text&#10;&#10;Description automatically generated">
            <a:extLst>
              <a:ext uri="{FF2B5EF4-FFF2-40B4-BE49-F238E27FC236}">
                <a16:creationId xmlns:a16="http://schemas.microsoft.com/office/drawing/2014/main" id="{F75A3385-2CC3-C51F-CBF0-6F0930FC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56" y="3167297"/>
            <a:ext cx="19240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7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427A67FB-035C-A4D0-D207-C677961B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26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2381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/>
              <a:t>Let start by talking about the	 relationship and cardinality that exist between </a:t>
            </a:r>
            <a:r>
              <a:rPr lang="en-US" sz="5000" b="1" dirty="0">
                <a:solidFill>
                  <a:srgbClr val="002060"/>
                </a:solidFill>
              </a:rPr>
              <a:t>customer </a:t>
            </a:r>
            <a:r>
              <a:rPr lang="en-US" sz="5000" dirty="0"/>
              <a:t>and </a:t>
            </a:r>
            <a:r>
              <a:rPr lang="en-US" sz="5000" b="1" dirty="0">
                <a:solidFill>
                  <a:srgbClr val="002060"/>
                </a:solidFill>
              </a:rPr>
              <a:t>order</a:t>
            </a:r>
            <a:r>
              <a:rPr lang="en-US" sz="5000" dirty="0"/>
              <a:t> </a:t>
            </a:r>
          </a:p>
        </p:txBody>
      </p:sp>
      <p:pic>
        <p:nvPicPr>
          <p:cNvPr id="3" name="Graphic 2" descr="Man in a polo shirt">
            <a:extLst>
              <a:ext uri="{FF2B5EF4-FFF2-40B4-BE49-F238E27FC236}">
                <a16:creationId xmlns:a16="http://schemas.microsoft.com/office/drawing/2014/main" id="{2F0ED1E3-254E-69D4-FA2E-50397840C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4163" y="3608026"/>
            <a:ext cx="900000" cy="2824141"/>
          </a:xfrm>
          <a:prstGeom prst="rect">
            <a:avLst/>
          </a:prstGeom>
        </p:spPr>
      </p:pic>
      <p:pic>
        <p:nvPicPr>
          <p:cNvPr id="5" name="Graphic 4" descr="Shopping cart with solid fill">
            <a:extLst>
              <a:ext uri="{FF2B5EF4-FFF2-40B4-BE49-F238E27FC236}">
                <a16:creationId xmlns:a16="http://schemas.microsoft.com/office/drawing/2014/main" id="{1BC95A2E-EC3F-6A0B-45C1-B64458543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6517" y="3760096"/>
            <a:ext cx="2520000" cy="252000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C89CE71A-F551-146F-5FC7-8B7A045DB918}"/>
              </a:ext>
            </a:extLst>
          </p:cNvPr>
          <p:cNvSpPr/>
          <p:nvPr/>
        </p:nvSpPr>
        <p:spPr>
          <a:xfrm flipH="1">
            <a:off x="4625340" y="4300097"/>
            <a:ext cx="2520000" cy="1440000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238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The best way to do this is to think about it </a:t>
            </a:r>
            <a:r>
              <a:rPr lang="en-US" sz="3200" b="1" dirty="0">
                <a:solidFill>
                  <a:srgbClr val="002060"/>
                </a:solidFill>
              </a:rPr>
              <a:t>logically</a:t>
            </a:r>
            <a:r>
              <a:rPr lang="en-US" sz="3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So we should ask ourselves </a:t>
            </a:r>
            <a:r>
              <a:rPr lang="en-US" sz="3200" b="1" dirty="0">
                <a:solidFill>
                  <a:srgbClr val="002060"/>
                </a:solidFill>
              </a:rPr>
              <a:t>two questions</a:t>
            </a: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73413908-0837-3123-4A06-B75026331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1. “What is the </a:t>
            </a:r>
            <a:r>
              <a:rPr lang="en-US" sz="3200" b="1" dirty="0">
                <a:solidFill>
                  <a:srgbClr val="00B050"/>
                </a:solidFill>
              </a:rPr>
              <a:t>minimum</a:t>
            </a:r>
            <a:r>
              <a:rPr lang="en-US" sz="3200" b="1" dirty="0"/>
              <a:t> </a:t>
            </a:r>
            <a:r>
              <a:rPr lang="en-US" sz="3200" dirty="0"/>
              <a:t>number</a:t>
            </a:r>
            <a:r>
              <a:rPr lang="en-US" sz="3200" b="1" dirty="0"/>
              <a:t> </a:t>
            </a:r>
            <a:r>
              <a:rPr lang="en-US" sz="3200" dirty="0"/>
              <a:t>of orders that a customer could have?”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256D64E-BB67-8C09-719D-D90FE997A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A5C9DB-5738-6AEF-AADF-DDDC128BFD6B}"/>
              </a:ext>
            </a:extLst>
          </p:cNvPr>
          <p:cNvSpPr txBox="1">
            <a:spLocks/>
          </p:cNvSpPr>
          <p:nvPr/>
        </p:nvSpPr>
        <p:spPr>
          <a:xfrm>
            <a:off x="4343264" y="834149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40326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2. What is the </a:t>
            </a:r>
            <a:r>
              <a:rPr lang="en-US" sz="3200" b="1" dirty="0">
                <a:solidFill>
                  <a:srgbClr val="FF0000"/>
                </a:solidFill>
              </a:rPr>
              <a:t>maximum</a:t>
            </a:r>
            <a:r>
              <a:rPr lang="en-US" sz="3200" b="1" dirty="0"/>
              <a:t> </a:t>
            </a:r>
            <a:r>
              <a:rPr lang="en-US" sz="3200" dirty="0"/>
              <a:t>number</a:t>
            </a:r>
            <a:r>
              <a:rPr lang="en-US" sz="3200" b="1" dirty="0"/>
              <a:t> </a:t>
            </a:r>
            <a:r>
              <a:rPr lang="en-US" sz="3200" dirty="0"/>
              <a:t>or orders that a customer may have?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7F0B072-5EE3-138E-CB36-BC1FAB3DC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A29142-035A-D7EF-F927-C4A1248157EF}"/>
              </a:ext>
            </a:extLst>
          </p:cNvPr>
          <p:cNvSpPr txBox="1">
            <a:spLocks/>
          </p:cNvSpPr>
          <p:nvPr/>
        </p:nvSpPr>
        <p:spPr>
          <a:xfrm>
            <a:off x="4343264" y="834149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6E5A0E6-A8F2-27A8-9255-9B7A09FD8B1D}"/>
              </a:ext>
            </a:extLst>
          </p:cNvPr>
          <p:cNvSpPr txBox="1">
            <a:spLocks/>
          </p:cNvSpPr>
          <p:nvPr/>
        </p:nvSpPr>
        <p:spPr>
          <a:xfrm>
            <a:off x="4813367" y="834149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09131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For the </a:t>
            </a:r>
            <a:r>
              <a:rPr lang="en-US" sz="3200" b="1" dirty="0">
                <a:solidFill>
                  <a:srgbClr val="00B050"/>
                </a:solidFill>
              </a:rPr>
              <a:t>minimum</a:t>
            </a:r>
            <a:r>
              <a:rPr lang="en-US" sz="3200" dirty="0"/>
              <a:t>, a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002060"/>
                </a:solidFill>
              </a:rPr>
              <a:t>customer could exist</a:t>
            </a:r>
            <a:r>
              <a:rPr lang="en-US" sz="3200" dirty="0"/>
              <a:t>, but he or she could </a:t>
            </a:r>
            <a:r>
              <a:rPr lang="en-US" sz="3200" b="1" dirty="0">
                <a:solidFill>
                  <a:srgbClr val="002060"/>
                </a:solidFill>
              </a:rPr>
              <a:t>have zero orders</a:t>
            </a:r>
            <a:r>
              <a:rPr lang="en-US" sz="3200" dirty="0"/>
              <a:t>.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962492F-D444-276E-8B75-E1E8027F4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FA03AB-AEEB-915D-553D-8E28D472B9BC}"/>
              </a:ext>
            </a:extLst>
          </p:cNvPr>
          <p:cNvSpPr txBox="1">
            <a:spLocks/>
          </p:cNvSpPr>
          <p:nvPr/>
        </p:nvSpPr>
        <p:spPr>
          <a:xfrm>
            <a:off x="4343264" y="834149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25A7AAF-BD4F-2609-12A3-1B4B2CFFDDA6}"/>
              </a:ext>
            </a:extLst>
          </p:cNvPr>
          <p:cNvSpPr txBox="1">
            <a:spLocks/>
          </p:cNvSpPr>
          <p:nvPr/>
        </p:nvSpPr>
        <p:spPr>
          <a:xfrm>
            <a:off x="4813367" y="834149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7292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Database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12331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A </a:t>
            </a:r>
            <a:r>
              <a:rPr lang="en-US" sz="3800" b="1" dirty="0"/>
              <a:t>collection of information </a:t>
            </a:r>
            <a:r>
              <a:rPr lang="en-US" sz="3800" dirty="0"/>
              <a:t>that is organized for easy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290512-E426-8995-AC9F-829EA38DEC2C}"/>
              </a:ext>
            </a:extLst>
          </p:cNvPr>
          <p:cNvGrpSpPr/>
          <p:nvPr/>
        </p:nvGrpSpPr>
        <p:grpSpPr>
          <a:xfrm>
            <a:off x="1171570" y="3532963"/>
            <a:ext cx="1800000" cy="2271448"/>
            <a:chOff x="1151102" y="3527576"/>
            <a:chExt cx="1800000" cy="227144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BFB74FFD-9088-9D3B-1FB7-946538344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102" y="3527576"/>
              <a:ext cx="1800000" cy="180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0F79F-D637-0A00-1982-5838B10896A3}"/>
                </a:ext>
              </a:extLst>
            </p:cNvPr>
            <p:cNvSpPr txBox="1"/>
            <p:nvPr/>
          </p:nvSpPr>
          <p:spPr>
            <a:xfrm>
              <a:off x="1331726" y="5245026"/>
              <a:ext cx="1519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Storage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45E26C-E77E-E5C7-CE0D-76764B79C35C}"/>
              </a:ext>
            </a:extLst>
          </p:cNvPr>
          <p:cNvGrpSpPr/>
          <p:nvPr/>
        </p:nvGrpSpPr>
        <p:grpSpPr>
          <a:xfrm>
            <a:off x="3423420" y="3527576"/>
            <a:ext cx="2465868" cy="2271448"/>
            <a:chOff x="3423420" y="3527576"/>
            <a:chExt cx="2465868" cy="2271448"/>
          </a:xfrm>
        </p:grpSpPr>
        <p:pic>
          <p:nvPicPr>
            <p:cNvPr id="7" name="Graphic 6" descr="Clipboard with solid fill">
              <a:extLst>
                <a:ext uri="{FF2B5EF4-FFF2-40B4-BE49-F238E27FC236}">
                  <a16:creationId xmlns:a16="http://schemas.microsoft.com/office/drawing/2014/main" id="{0D62B537-D384-62AE-BA70-E5EEBB4CD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56354" y="3527576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76D865-7CDB-F2C7-B5DB-DB5832246441}"/>
                </a:ext>
              </a:extLst>
            </p:cNvPr>
            <p:cNvSpPr txBox="1"/>
            <p:nvPr/>
          </p:nvSpPr>
          <p:spPr>
            <a:xfrm>
              <a:off x="3423420" y="5245026"/>
              <a:ext cx="24658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Management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B17615-5BD4-248C-6937-919DA81C8352}"/>
              </a:ext>
            </a:extLst>
          </p:cNvPr>
          <p:cNvGrpSpPr/>
          <p:nvPr/>
        </p:nvGrpSpPr>
        <p:grpSpPr>
          <a:xfrm>
            <a:off x="6362700" y="3560838"/>
            <a:ext cx="1800000" cy="2238186"/>
            <a:chOff x="6362700" y="3560838"/>
            <a:chExt cx="1800000" cy="2238186"/>
          </a:xfrm>
        </p:grpSpPr>
        <p:pic>
          <p:nvPicPr>
            <p:cNvPr id="9" name="Graphic 8" descr="Repeat outline">
              <a:extLst>
                <a:ext uri="{FF2B5EF4-FFF2-40B4-BE49-F238E27FC236}">
                  <a16:creationId xmlns:a16="http://schemas.microsoft.com/office/drawing/2014/main" id="{F91548AB-948F-17DD-4E5B-CA2F7B929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62700" y="3560838"/>
              <a:ext cx="1800000" cy="18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966C1E-ACA3-36E8-B6D7-325A4D748056}"/>
                </a:ext>
              </a:extLst>
            </p:cNvPr>
            <p:cNvSpPr txBox="1"/>
            <p:nvPr/>
          </p:nvSpPr>
          <p:spPr>
            <a:xfrm>
              <a:off x="6432729" y="5245026"/>
              <a:ext cx="165994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Updates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1384F0-CECD-A9A7-C04C-B79B376C1030}"/>
              </a:ext>
            </a:extLst>
          </p:cNvPr>
          <p:cNvGrpSpPr/>
          <p:nvPr/>
        </p:nvGrpSpPr>
        <p:grpSpPr>
          <a:xfrm>
            <a:off x="8969046" y="3560838"/>
            <a:ext cx="1800000" cy="2238186"/>
            <a:chOff x="8969046" y="3560838"/>
            <a:chExt cx="1800000" cy="2238186"/>
          </a:xfrm>
        </p:grpSpPr>
        <p:pic>
          <p:nvPicPr>
            <p:cNvPr id="11" name="Graphic 10" descr="Download from cloud with solid fill">
              <a:extLst>
                <a:ext uri="{FF2B5EF4-FFF2-40B4-BE49-F238E27FC236}">
                  <a16:creationId xmlns:a16="http://schemas.microsoft.com/office/drawing/2014/main" id="{A4797995-8357-6C91-D81A-78AB2D695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69046" y="3560838"/>
              <a:ext cx="1800000" cy="180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74F0C-16D1-95FF-21CA-37EBDCE471F5}"/>
                </a:ext>
              </a:extLst>
            </p:cNvPr>
            <p:cNvSpPr txBox="1"/>
            <p:nvPr/>
          </p:nvSpPr>
          <p:spPr>
            <a:xfrm>
              <a:off x="8996371" y="5245026"/>
              <a:ext cx="17453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Retrieval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52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5933" y="3947717"/>
            <a:ext cx="1475337" cy="1475337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For the </a:t>
            </a:r>
            <a:r>
              <a:rPr lang="en-US" sz="3200" b="1" dirty="0">
                <a:solidFill>
                  <a:srgbClr val="FF0000"/>
                </a:solidFill>
              </a:rPr>
              <a:t>maximum</a:t>
            </a:r>
            <a:r>
              <a:rPr lang="en-US" sz="3200" dirty="0"/>
              <a:t>, a</a:t>
            </a:r>
            <a:r>
              <a:rPr lang="en-US" sz="3200" b="1" dirty="0"/>
              <a:t> </a:t>
            </a:r>
            <a:r>
              <a:rPr lang="en-US" sz="3200" dirty="0"/>
              <a:t>customer can have an </a:t>
            </a:r>
            <a:r>
              <a:rPr lang="en-US" sz="3200" b="1" dirty="0"/>
              <a:t>infinite number of orders!</a:t>
            </a:r>
          </a:p>
        </p:txBody>
      </p:sp>
      <p:pic>
        <p:nvPicPr>
          <p:cNvPr id="8" name="Graphic 7" descr="Shopping cart with solid fill">
            <a:extLst>
              <a:ext uri="{FF2B5EF4-FFF2-40B4-BE49-F238E27FC236}">
                <a16:creationId xmlns:a16="http://schemas.microsoft.com/office/drawing/2014/main" id="{1CA1F294-25E0-30CD-02A5-6EA71DD65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077" y="3976261"/>
            <a:ext cx="1475337" cy="1475337"/>
          </a:xfrm>
          <a:prstGeom prst="rect">
            <a:avLst/>
          </a:prstGeom>
        </p:spPr>
      </p:pic>
      <p:pic>
        <p:nvPicPr>
          <p:cNvPr id="10" name="Graphic 9" descr="Shopping cart with solid fill">
            <a:extLst>
              <a:ext uri="{FF2B5EF4-FFF2-40B4-BE49-F238E27FC236}">
                <a16:creationId xmlns:a16="http://schemas.microsoft.com/office/drawing/2014/main" id="{5B5D2109-4B08-352A-F1CA-D9D9A9C33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2058" y="5205017"/>
            <a:ext cx="1475337" cy="1475337"/>
          </a:xfrm>
          <a:prstGeom prst="rect">
            <a:avLst/>
          </a:prstGeom>
        </p:spPr>
      </p:pic>
      <p:pic>
        <p:nvPicPr>
          <p:cNvPr id="11" name="Graphic 10" descr="Shopping cart with solid fill">
            <a:extLst>
              <a:ext uri="{FF2B5EF4-FFF2-40B4-BE49-F238E27FC236}">
                <a16:creationId xmlns:a16="http://schemas.microsoft.com/office/drawing/2014/main" id="{9540B6FF-0589-749F-0092-49D2CCFF5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9127" y="5205017"/>
            <a:ext cx="1475337" cy="1475337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2794975" y="4689950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CEB9D8F-4E32-0ECB-88C5-5210D0C99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CF0801-FE42-204A-3281-175C87EF1796}"/>
              </a:ext>
            </a:extLst>
          </p:cNvPr>
          <p:cNvSpPr txBox="1">
            <a:spLocks/>
          </p:cNvSpPr>
          <p:nvPr/>
        </p:nvSpPr>
        <p:spPr>
          <a:xfrm>
            <a:off x="4343264" y="834149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3B24486-BA60-7ED9-E377-E686226712D8}"/>
              </a:ext>
            </a:extLst>
          </p:cNvPr>
          <p:cNvSpPr txBox="1">
            <a:spLocks/>
          </p:cNvSpPr>
          <p:nvPr/>
        </p:nvSpPr>
        <p:spPr>
          <a:xfrm>
            <a:off x="4813367" y="834149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6957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customer&#10;&#10;Description automatically generated">
            <a:extLst>
              <a:ext uri="{FF2B5EF4-FFF2-40B4-BE49-F238E27FC236}">
                <a16:creationId xmlns:a16="http://schemas.microsoft.com/office/drawing/2014/main" id="{E254FB40-6574-1FBD-9D22-C8DC9D42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53" y="190500"/>
            <a:ext cx="9191494" cy="576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1211581" y="5745480"/>
            <a:ext cx="10469880" cy="7907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A </a:t>
            </a:r>
            <a:r>
              <a:rPr lang="en-US" sz="4400" dirty="0">
                <a:solidFill>
                  <a:srgbClr val="002060"/>
                </a:solidFill>
              </a:rPr>
              <a:t>customer</a:t>
            </a:r>
            <a:r>
              <a:rPr lang="en-US" sz="4400" b="1" dirty="0">
                <a:solidFill>
                  <a:srgbClr val="002060"/>
                </a:solidFill>
              </a:rPr>
              <a:t> </a:t>
            </a:r>
            <a:r>
              <a:rPr lang="en-US" sz="4400" dirty="0"/>
              <a:t>can have </a:t>
            </a:r>
            <a:r>
              <a:rPr lang="en-US" sz="4400" b="1" dirty="0"/>
              <a:t>zero or many </a:t>
            </a:r>
            <a:r>
              <a:rPr lang="en-US" sz="4400" dirty="0">
                <a:solidFill>
                  <a:srgbClr val="002060"/>
                </a:solidFill>
              </a:rPr>
              <a:t>orders</a:t>
            </a:r>
            <a:endParaRPr lang="en-US" sz="4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007890-C1B3-F9DB-D018-E0777F9288DC}"/>
              </a:ext>
            </a:extLst>
          </p:cNvPr>
          <p:cNvGrpSpPr/>
          <p:nvPr/>
        </p:nvGrpSpPr>
        <p:grpSpPr>
          <a:xfrm>
            <a:off x="5707200" y="1482360"/>
            <a:ext cx="965520" cy="4179600"/>
            <a:chOff x="5707200" y="1482360"/>
            <a:chExt cx="965520" cy="41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33C41D-4BBE-E260-A5B5-9EAD1919E05E}"/>
                    </a:ext>
                  </a:extLst>
                </p14:cNvPr>
                <p14:cNvContentPartPr/>
                <p14:nvPr/>
              </p14:nvContentPartPr>
              <p14:xfrm>
                <a:off x="5707200" y="1502880"/>
                <a:ext cx="863280" cy="4159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33C41D-4BBE-E260-A5B5-9EAD1919E0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89560" y="1485240"/>
                  <a:ext cx="898920" cy="41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CD4405-BE2F-85F8-22C5-4D79B1E15C15}"/>
                    </a:ext>
                  </a:extLst>
                </p14:cNvPr>
                <p14:cNvContentPartPr/>
                <p14:nvPr/>
              </p14:nvContentPartPr>
              <p14:xfrm>
                <a:off x="6450960" y="1482360"/>
                <a:ext cx="221760" cy="127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CD4405-BE2F-85F8-22C5-4D79B1E15C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2960" y="1464720"/>
                  <a:ext cx="257400" cy="16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315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Now, lets talk about the </a:t>
            </a:r>
            <a:r>
              <a:rPr lang="en-US" sz="3200" b="1" dirty="0">
                <a:solidFill>
                  <a:srgbClr val="00B050"/>
                </a:solidFill>
              </a:rPr>
              <a:t>minimum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FF0000"/>
                </a:solidFill>
              </a:rPr>
              <a:t>maximum</a:t>
            </a:r>
            <a:r>
              <a:rPr lang="en-US" sz="3200" dirty="0"/>
              <a:t> relationship between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2060"/>
                </a:solidFill>
              </a:rPr>
              <a:t>customers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0914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 will start by applying the same logic and ask ourselves two questions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4201041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sz="3200" dirty="0"/>
            </a:br>
            <a:r>
              <a:rPr lang="en-US" sz="3200" dirty="0"/>
              <a:t>“What is the </a:t>
            </a:r>
            <a:r>
              <a:rPr lang="en-US" sz="3200" b="1" dirty="0">
                <a:solidFill>
                  <a:srgbClr val="00B050"/>
                </a:solidFill>
              </a:rPr>
              <a:t>minimum</a:t>
            </a:r>
            <a:r>
              <a:rPr lang="en-US" sz="3200" dirty="0"/>
              <a:t> amount of customers an order may have”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800865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and “What is the </a:t>
            </a:r>
            <a:r>
              <a:rPr lang="en-US" sz="3200" b="1" dirty="0">
                <a:solidFill>
                  <a:srgbClr val="FF0000"/>
                </a:solidFill>
              </a:rPr>
              <a:t>maximum</a:t>
            </a:r>
            <a:r>
              <a:rPr lang="en-US" sz="3200" dirty="0"/>
              <a:t> number of </a:t>
            </a:r>
            <a:r>
              <a:rPr lang="en-US" sz="3200" b="1" dirty="0">
                <a:solidFill>
                  <a:srgbClr val="002060"/>
                </a:solidFill>
              </a:rPr>
              <a:t>customers</a:t>
            </a:r>
            <a:r>
              <a:rPr lang="en-US" sz="3200" dirty="0"/>
              <a:t> that an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may have?”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914597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 specific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can only have one and only one </a:t>
            </a:r>
            <a:r>
              <a:rPr lang="en-US" sz="3200" b="1" dirty="0">
                <a:solidFill>
                  <a:srgbClr val="002060"/>
                </a:solidFill>
              </a:rPr>
              <a:t>customer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422711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018488"/>
            <a:ext cx="10515600" cy="1781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Image the confusion that it would create if the same specific </a:t>
            </a:r>
            <a:r>
              <a:rPr lang="en-US" sz="4400" b="1" dirty="0">
                <a:solidFill>
                  <a:srgbClr val="002060"/>
                </a:solidFill>
              </a:rPr>
              <a:t>order</a:t>
            </a:r>
            <a:r>
              <a:rPr lang="en-US" sz="4400" dirty="0"/>
              <a:t> had a lot of </a:t>
            </a:r>
            <a:r>
              <a:rPr lang="en-US" sz="4400" b="1" dirty="0">
                <a:solidFill>
                  <a:srgbClr val="002060"/>
                </a:solidFill>
              </a:rPr>
              <a:t>customers</a:t>
            </a:r>
            <a:r>
              <a:rPr lang="en-US" sz="4400" dirty="0"/>
              <a:t>.</a:t>
            </a:r>
          </a:p>
        </p:txBody>
      </p:sp>
      <p:pic>
        <p:nvPicPr>
          <p:cNvPr id="5" name="Graphic 4" descr="Shopping cart with solid fill">
            <a:extLst>
              <a:ext uri="{FF2B5EF4-FFF2-40B4-BE49-F238E27FC236}">
                <a16:creationId xmlns:a16="http://schemas.microsoft.com/office/drawing/2014/main" id="{1BC95A2E-EC3F-6A0B-45C1-B64458543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6517" y="3760096"/>
            <a:ext cx="2520000" cy="25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D84647-2A4E-CD08-AE36-8E9102B8AC2F}"/>
              </a:ext>
            </a:extLst>
          </p:cNvPr>
          <p:cNvSpPr txBox="1">
            <a:spLocks/>
          </p:cNvSpPr>
          <p:nvPr/>
        </p:nvSpPr>
        <p:spPr>
          <a:xfrm>
            <a:off x="6875300" y="6090776"/>
            <a:ext cx="4443593" cy="890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Order Number: 100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E350F7-389A-608F-6EAA-7B8AFD6C4EF8}"/>
              </a:ext>
            </a:extLst>
          </p:cNvPr>
          <p:cNvGrpSpPr/>
          <p:nvPr/>
        </p:nvGrpSpPr>
        <p:grpSpPr>
          <a:xfrm>
            <a:off x="4366148" y="2330557"/>
            <a:ext cx="3547293" cy="2689539"/>
            <a:chOff x="4366148" y="2330557"/>
            <a:chExt cx="3547293" cy="2689539"/>
          </a:xfrm>
        </p:grpSpPr>
        <p:pic>
          <p:nvPicPr>
            <p:cNvPr id="11" name="Graphic 10" descr="Man in hoodie holding controller">
              <a:extLst>
                <a:ext uri="{FF2B5EF4-FFF2-40B4-BE49-F238E27FC236}">
                  <a16:creationId xmlns:a16="http://schemas.microsoft.com/office/drawing/2014/main" id="{1027A81F-B3C9-B14D-6214-C8E0D701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6148" y="2495550"/>
              <a:ext cx="1276350" cy="18669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2D3DA4-6DFA-13A2-792E-5C6E2C3F1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43600" y="3848100"/>
              <a:ext cx="1969841" cy="117199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Question Mark with solid fill">
              <a:extLst>
                <a:ext uri="{FF2B5EF4-FFF2-40B4-BE49-F238E27FC236}">
                  <a16:creationId xmlns:a16="http://schemas.microsoft.com/office/drawing/2014/main" id="{A03492D3-E954-2EE0-340E-AD139F2D2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2907" y="2330557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E0B60F-B453-C69F-54E0-F01B734B130D}"/>
              </a:ext>
            </a:extLst>
          </p:cNvPr>
          <p:cNvGrpSpPr/>
          <p:nvPr/>
        </p:nvGrpSpPr>
        <p:grpSpPr>
          <a:xfrm>
            <a:off x="2466219" y="2862497"/>
            <a:ext cx="5447222" cy="2157599"/>
            <a:chOff x="2466219" y="2862497"/>
            <a:chExt cx="5447222" cy="2157599"/>
          </a:xfrm>
        </p:grpSpPr>
        <p:pic>
          <p:nvPicPr>
            <p:cNvPr id="7" name="Graphic 6" descr="Man wearing a hoodie">
              <a:extLst>
                <a:ext uri="{FF2B5EF4-FFF2-40B4-BE49-F238E27FC236}">
                  <a16:creationId xmlns:a16="http://schemas.microsoft.com/office/drawing/2014/main" id="{4F33421D-C479-D2B2-CC3C-4BB2EEA1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66219" y="3101340"/>
              <a:ext cx="1285875" cy="17335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115117-9007-28B2-2D3E-59C7B26C68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4069" y="4549140"/>
              <a:ext cx="3669372" cy="47095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A77F3A45-B011-9C2D-ADE1-3F752024E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9669" y="2862497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B061C4-EE52-EB32-BDB2-DC724E1C57B8}"/>
              </a:ext>
            </a:extLst>
          </p:cNvPr>
          <p:cNvGrpSpPr/>
          <p:nvPr/>
        </p:nvGrpSpPr>
        <p:grpSpPr>
          <a:xfrm>
            <a:off x="3129644" y="5002447"/>
            <a:ext cx="4783797" cy="1874134"/>
            <a:chOff x="3129644" y="5002447"/>
            <a:chExt cx="4783797" cy="1874134"/>
          </a:xfrm>
        </p:grpSpPr>
        <p:pic>
          <p:nvPicPr>
            <p:cNvPr id="9" name="Graphic 8" descr="Man with facial hair">
              <a:extLst>
                <a:ext uri="{FF2B5EF4-FFF2-40B4-BE49-F238E27FC236}">
                  <a16:creationId xmlns:a16="http://schemas.microsoft.com/office/drawing/2014/main" id="{2788E461-967A-452F-5EAF-1DA427CA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29644" y="5095406"/>
              <a:ext cx="1314450" cy="1781175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EEA0DF-4A39-B03F-411B-BE8BDF463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5070" y="5002447"/>
              <a:ext cx="3358371" cy="12776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phic 33" descr="Question Mark with solid fill">
              <a:extLst>
                <a:ext uri="{FF2B5EF4-FFF2-40B4-BE49-F238E27FC236}">
                  <a16:creationId xmlns:a16="http://schemas.microsoft.com/office/drawing/2014/main" id="{53F2E97C-CB86-EECE-3953-DC6A04546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40601" y="5176376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D8F912-137B-5723-36A3-7528E43ADECC}"/>
              </a:ext>
            </a:extLst>
          </p:cNvPr>
          <p:cNvGrpSpPr/>
          <p:nvPr/>
        </p:nvGrpSpPr>
        <p:grpSpPr>
          <a:xfrm>
            <a:off x="633879" y="4216444"/>
            <a:ext cx="7279562" cy="2058239"/>
            <a:chOff x="633879" y="4216444"/>
            <a:chExt cx="7279562" cy="205823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C02433D-791D-818B-6466-4160127C82EC}"/>
                </a:ext>
              </a:extLst>
            </p:cNvPr>
            <p:cNvGrpSpPr/>
            <p:nvPr/>
          </p:nvGrpSpPr>
          <p:grpSpPr>
            <a:xfrm>
              <a:off x="633879" y="4579233"/>
              <a:ext cx="7279562" cy="1695450"/>
              <a:chOff x="4946734" y="4666561"/>
              <a:chExt cx="7279562" cy="1695450"/>
            </a:xfrm>
          </p:grpSpPr>
          <p:pic>
            <p:nvPicPr>
              <p:cNvPr id="13" name="Graphic 12" descr="Man in pirate attire">
                <a:extLst>
                  <a:ext uri="{FF2B5EF4-FFF2-40B4-BE49-F238E27FC236}">
                    <a16:creationId xmlns:a16="http://schemas.microsoft.com/office/drawing/2014/main" id="{2CE08E98-F5F6-B91E-493C-8870D1E12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46734" y="4666561"/>
                <a:ext cx="1209675" cy="1695450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CA0E0D8-E5ED-B66C-9D52-B1E3796D65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9795" y="5089775"/>
                <a:ext cx="5726501" cy="1056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Graphic 39" descr="Question Mark with solid fill">
              <a:extLst>
                <a:ext uri="{FF2B5EF4-FFF2-40B4-BE49-F238E27FC236}">
                  <a16:creationId xmlns:a16="http://schemas.microsoft.com/office/drawing/2014/main" id="{1A223AB8-D8BB-7500-F472-AF72E8B7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94965" y="421644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018488"/>
            <a:ext cx="10515600" cy="1781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So in this case, there can </a:t>
            </a:r>
            <a:r>
              <a:rPr lang="en-US" sz="4400" b="1" dirty="0">
                <a:solidFill>
                  <a:srgbClr val="002060"/>
                </a:solidFill>
              </a:rPr>
              <a:t>only be one and only one </a:t>
            </a:r>
            <a:r>
              <a:rPr lang="en-US" sz="4400" dirty="0"/>
              <a:t>number of customers in an order</a:t>
            </a:r>
          </a:p>
        </p:txBody>
      </p:sp>
      <p:pic>
        <p:nvPicPr>
          <p:cNvPr id="5" name="Graphic 4" descr="Shopping cart with solid fill">
            <a:extLst>
              <a:ext uri="{FF2B5EF4-FFF2-40B4-BE49-F238E27FC236}">
                <a16:creationId xmlns:a16="http://schemas.microsoft.com/office/drawing/2014/main" id="{1BC95A2E-EC3F-6A0B-45C1-B64458543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6517" y="3760096"/>
            <a:ext cx="2520000" cy="25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D84647-2A4E-CD08-AE36-8E9102B8AC2F}"/>
              </a:ext>
            </a:extLst>
          </p:cNvPr>
          <p:cNvSpPr txBox="1">
            <a:spLocks/>
          </p:cNvSpPr>
          <p:nvPr/>
        </p:nvSpPr>
        <p:spPr>
          <a:xfrm>
            <a:off x="6875300" y="6090776"/>
            <a:ext cx="4443593" cy="890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Order Number: 100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2D3DA4-6DFA-13A2-792E-5C6E2C3F132F}"/>
              </a:ext>
            </a:extLst>
          </p:cNvPr>
          <p:cNvCxnSpPr>
            <a:cxnSpLocks/>
          </p:cNvCxnSpPr>
          <p:nvPr/>
        </p:nvCxnSpPr>
        <p:spPr>
          <a:xfrm flipH="1">
            <a:off x="3794760" y="5020096"/>
            <a:ext cx="41186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n wearing a hoodie">
            <a:extLst>
              <a:ext uri="{FF2B5EF4-FFF2-40B4-BE49-F238E27FC236}">
                <a16:creationId xmlns:a16="http://schemas.microsoft.com/office/drawing/2014/main" id="{4F33421D-C479-D2B2-CC3C-4BB2EEA12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3276" y="4153321"/>
            <a:ext cx="1285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0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624840" y="5874298"/>
            <a:ext cx="1094231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/>
              <a:t>We show this </a:t>
            </a:r>
            <a:r>
              <a:rPr lang="en-US" sz="3500" b="1" dirty="0">
                <a:solidFill>
                  <a:srgbClr val="002060"/>
                </a:solidFill>
              </a:rPr>
              <a:t>relationship</a:t>
            </a:r>
            <a:r>
              <a:rPr lang="en-US" sz="3500" dirty="0"/>
              <a:t> by using this </a:t>
            </a:r>
            <a:r>
              <a:rPr lang="en-US" sz="3500" b="1" dirty="0"/>
              <a:t>one-to-one</a:t>
            </a:r>
            <a:r>
              <a:rPr lang="en-US" sz="3500" dirty="0"/>
              <a:t> sign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43628B6-2477-F529-7F51-9E304880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01" y="114298"/>
            <a:ext cx="11340257" cy="576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F3D92EE-4B25-D01E-9D40-301527F27239}"/>
              </a:ext>
            </a:extLst>
          </p:cNvPr>
          <p:cNvGrpSpPr/>
          <p:nvPr/>
        </p:nvGrpSpPr>
        <p:grpSpPr>
          <a:xfrm>
            <a:off x="4449720" y="1293360"/>
            <a:ext cx="2271960" cy="4140000"/>
            <a:chOff x="4449720" y="1293360"/>
            <a:chExt cx="2271960" cy="41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B2FDFAD-6485-BAE6-F679-79D2DA7788FC}"/>
                    </a:ext>
                  </a:extLst>
                </p14:cNvPr>
                <p14:cNvContentPartPr/>
                <p14:nvPr/>
              </p14:nvContentPartPr>
              <p14:xfrm>
                <a:off x="4526040" y="1430520"/>
                <a:ext cx="2195640" cy="400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B2FDFAD-6485-BAE6-F679-79D2DA7788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08400" y="1412520"/>
                  <a:ext cx="2231280" cy="40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5047C6-0FCD-6F58-2D9C-08EECA7DADBA}"/>
                    </a:ext>
                  </a:extLst>
                </p14:cNvPr>
                <p14:cNvContentPartPr/>
                <p14:nvPr/>
              </p14:nvContentPartPr>
              <p14:xfrm>
                <a:off x="4449720" y="1293360"/>
                <a:ext cx="164520" cy="23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5047C6-0FCD-6F58-2D9C-08EECA7DAD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32080" y="1275360"/>
                  <a:ext cx="200160" cy="27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0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20C7B5-B529-4C77-2DF4-7046BB16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81666"/>
            <a:ext cx="10905066" cy="38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Finally, let us talk about the relationship and cardinality between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426AF2A-7ABF-09EF-9E02-D09D8DE7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990"/>
            <a:ext cx="7927661" cy="324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 will ask ourselves a similar question.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3200" dirty="0"/>
              <a:t>A certain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can have how many </a:t>
            </a:r>
            <a:r>
              <a:rPr lang="en-US" sz="3200" b="1" dirty="0">
                <a:solidFill>
                  <a:srgbClr val="002060"/>
                </a:solidFill>
              </a:rPr>
              <a:t>products?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426AF2A-7ABF-09EF-9E02-D09D8DE7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990"/>
            <a:ext cx="7927661" cy="324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Well, for an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to exist, it must have one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.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3200" dirty="0"/>
              <a:t>But a lot of </a:t>
            </a:r>
            <a:r>
              <a:rPr lang="en-US" sz="3200" b="1" dirty="0">
                <a:solidFill>
                  <a:srgbClr val="002060"/>
                </a:solidFill>
              </a:rPr>
              <a:t>products</a:t>
            </a:r>
            <a:r>
              <a:rPr lang="en-US" sz="3200" dirty="0"/>
              <a:t> can be part of that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426AF2A-7ABF-09EF-9E02-D09D8DE7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990"/>
            <a:ext cx="7927661" cy="324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76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Well, for an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to exist, it must have one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.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3200" dirty="0"/>
              <a:t>But a lot of </a:t>
            </a:r>
            <a:r>
              <a:rPr lang="en-US" sz="3200" b="1" dirty="0">
                <a:solidFill>
                  <a:srgbClr val="002060"/>
                </a:solidFill>
              </a:rPr>
              <a:t>products</a:t>
            </a:r>
            <a:r>
              <a:rPr lang="en-US" sz="3200" dirty="0"/>
              <a:t> can be part of that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426AF2A-7ABF-09EF-9E02-D09D8DE7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990"/>
            <a:ext cx="7927661" cy="324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9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1169590" y="5668176"/>
            <a:ext cx="1022992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We show this by using the </a:t>
            </a:r>
            <a:r>
              <a:rPr lang="en-US" sz="4000" b="1" dirty="0">
                <a:solidFill>
                  <a:srgbClr val="002060"/>
                </a:solidFill>
              </a:rPr>
              <a:t>one or many </a:t>
            </a:r>
            <a:r>
              <a:rPr lang="en-US" sz="4000" dirty="0"/>
              <a:t>sign</a:t>
            </a:r>
          </a:p>
        </p:txBody>
      </p:sp>
      <p:pic>
        <p:nvPicPr>
          <p:cNvPr id="4" name="Picture 3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08C969-A38F-FB7F-364E-4F2BCA55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0" y="670558"/>
            <a:ext cx="11262640" cy="4320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32EE42-A638-0F8E-59B9-D1E31D1D3112}"/>
              </a:ext>
            </a:extLst>
          </p:cNvPr>
          <p:cNvGrpSpPr/>
          <p:nvPr/>
        </p:nvGrpSpPr>
        <p:grpSpPr>
          <a:xfrm>
            <a:off x="8745780" y="1652280"/>
            <a:ext cx="345960" cy="3605760"/>
            <a:chOff x="8745780" y="1652280"/>
            <a:chExt cx="345960" cy="360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5CB1A8-197F-3258-0CFE-E48AA9D85FD6}"/>
                    </a:ext>
                  </a:extLst>
                </p14:cNvPr>
                <p14:cNvContentPartPr/>
                <p14:nvPr/>
              </p14:nvContentPartPr>
              <p14:xfrm>
                <a:off x="8745780" y="1692240"/>
                <a:ext cx="345960" cy="3565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5CB1A8-197F-3258-0CFE-E48AA9D85F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27780" y="1674240"/>
                  <a:ext cx="381600" cy="36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F1FC53-CBAF-3F99-9035-2AFC4F5BE882}"/>
                    </a:ext>
                  </a:extLst>
                </p14:cNvPr>
                <p14:cNvContentPartPr/>
                <p14:nvPr/>
              </p14:nvContentPartPr>
              <p14:xfrm>
                <a:off x="8793300" y="1652280"/>
                <a:ext cx="186840" cy="12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F1FC53-CBAF-3F99-9035-2AFC4F5BE8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75300" y="1634280"/>
                  <a:ext cx="222480" cy="16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25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Now we will ask ourselves that question in reverse.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 can be part of how many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  <a:r>
              <a:rPr lang="en-US" sz="3200" dirty="0"/>
              <a:t>?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8F67E0-7F25-2571-B57C-05D684BC2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76" y="251924"/>
            <a:ext cx="75084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9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Well,  a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 could be a part of no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8F67E0-7F25-2571-B57C-05D684BC2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76" y="251924"/>
            <a:ext cx="75084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But it could also be a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 of many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8F67E0-7F25-2571-B57C-05D684BC2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76" y="251924"/>
            <a:ext cx="7508426" cy="2880000"/>
          </a:xfrm>
          <a:prstGeom prst="rect">
            <a:avLst/>
          </a:prstGeom>
        </p:spPr>
      </p:pic>
      <p:pic>
        <p:nvPicPr>
          <p:cNvPr id="2" name="Graphic 1" descr="Shopping cart with solid fill">
            <a:extLst>
              <a:ext uri="{FF2B5EF4-FFF2-40B4-BE49-F238E27FC236}">
                <a16:creationId xmlns:a16="http://schemas.microsoft.com/office/drawing/2014/main" id="{4FA70C7E-A6C1-A944-9CF9-8F591CBBB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707" y="3694366"/>
            <a:ext cx="1475337" cy="1475337"/>
          </a:xfrm>
          <a:prstGeom prst="rect">
            <a:avLst/>
          </a:prstGeom>
        </p:spPr>
      </p:pic>
      <p:pic>
        <p:nvPicPr>
          <p:cNvPr id="4" name="Graphic 3" descr="Shopping cart with solid fill">
            <a:extLst>
              <a:ext uri="{FF2B5EF4-FFF2-40B4-BE49-F238E27FC236}">
                <a16:creationId xmlns:a16="http://schemas.microsoft.com/office/drawing/2014/main" id="{78640D9F-3C9C-72A5-6B4A-32C664E87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4851" y="3722910"/>
            <a:ext cx="1475337" cy="1475337"/>
          </a:xfrm>
          <a:prstGeom prst="rect">
            <a:avLst/>
          </a:prstGeom>
        </p:spPr>
      </p:pic>
      <p:pic>
        <p:nvPicPr>
          <p:cNvPr id="5" name="Graphic 4" descr="Shopping cart with solid fill">
            <a:extLst>
              <a:ext uri="{FF2B5EF4-FFF2-40B4-BE49-F238E27FC236}">
                <a16:creationId xmlns:a16="http://schemas.microsoft.com/office/drawing/2014/main" id="{E96BEA71-7D6F-8424-4F2C-E00ED6639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832" y="4951666"/>
            <a:ext cx="1475337" cy="1475337"/>
          </a:xfrm>
          <a:prstGeom prst="rect">
            <a:avLst/>
          </a:prstGeom>
        </p:spPr>
      </p:pic>
      <p:pic>
        <p:nvPicPr>
          <p:cNvPr id="6" name="Graphic 5" descr="Shopping cart with solid fill">
            <a:extLst>
              <a:ext uri="{FF2B5EF4-FFF2-40B4-BE49-F238E27FC236}">
                <a16:creationId xmlns:a16="http://schemas.microsoft.com/office/drawing/2014/main" id="{077A808A-E436-1E45-E047-E0AF2B24F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8901" y="4951666"/>
            <a:ext cx="1475337" cy="14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1093390" y="5598627"/>
            <a:ext cx="1067950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We show this by using the </a:t>
            </a:r>
            <a:r>
              <a:rPr lang="en-US" sz="4000" b="1" dirty="0"/>
              <a:t>zero or many</a:t>
            </a:r>
            <a:r>
              <a:rPr lang="en-US" sz="4000" dirty="0"/>
              <a:t> symbol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7F2A87F-327C-8CFF-4BE0-4E61157E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2" y="463560"/>
            <a:ext cx="12201192" cy="468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52635A-F661-4CA1-ED6A-881057460400}"/>
              </a:ext>
            </a:extLst>
          </p:cNvPr>
          <p:cNvGrpSpPr/>
          <p:nvPr/>
        </p:nvGrpSpPr>
        <p:grpSpPr>
          <a:xfrm>
            <a:off x="7741560" y="1520520"/>
            <a:ext cx="1045440" cy="3989160"/>
            <a:chOff x="7741560" y="1520520"/>
            <a:chExt cx="1045440" cy="39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756399-FF34-8E93-67FA-8167B618220F}"/>
                    </a:ext>
                  </a:extLst>
                </p14:cNvPr>
                <p14:cNvContentPartPr/>
                <p14:nvPr/>
              </p14:nvContentPartPr>
              <p14:xfrm>
                <a:off x="7779360" y="1593240"/>
                <a:ext cx="1007640" cy="3916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756399-FF34-8E93-67FA-8167B61822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61720" y="1575240"/>
                  <a:ext cx="1043280" cy="39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B2DCA1-D361-352A-4FC4-25836C09DB97}"/>
                    </a:ext>
                  </a:extLst>
                </p14:cNvPr>
                <p14:cNvContentPartPr/>
                <p14:nvPr/>
              </p14:nvContentPartPr>
              <p14:xfrm>
                <a:off x="7741560" y="1520520"/>
                <a:ext cx="136440" cy="9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B2DCA1-D361-352A-4FC4-25836C09DB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23920" y="1502880"/>
                  <a:ext cx="172080" cy="13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23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1200070" y="5377647"/>
            <a:ext cx="1067950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This is now our </a:t>
            </a:r>
            <a:r>
              <a:rPr lang="en-US" sz="4000" b="1" dirty="0"/>
              <a:t>Entity Relationship Diagram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7F2A87F-327C-8CFF-4BE0-4E61157E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2" y="463560"/>
            <a:ext cx="1220119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Entity Relationship Diagrams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2151932"/>
            <a:ext cx="112331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ERD provides people with a visual way to understand how information in the database is related and how it works together</a:t>
            </a:r>
          </a:p>
        </p:txBody>
      </p:sp>
      <p:pic>
        <p:nvPicPr>
          <p:cNvPr id="4" name="Picture 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4FE792BF-3CDA-192F-691F-DEF0A12D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28" y="3888975"/>
            <a:ext cx="75084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9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46131DD-A4C6-98FB-73FD-DEDF5C87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192" y="1065321"/>
            <a:ext cx="12201192" cy="4680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3928CC-5D2A-2DBF-A6EB-16628FE8588D}"/>
              </a:ext>
            </a:extLst>
          </p:cNvPr>
          <p:cNvSpPr/>
          <p:nvPr/>
        </p:nvSpPr>
        <p:spPr>
          <a:xfrm>
            <a:off x="4967458" y="2073274"/>
            <a:ext cx="737382" cy="31781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C7762-E06F-458B-325F-114E4B8BD7B5}"/>
              </a:ext>
            </a:extLst>
          </p:cNvPr>
          <p:cNvSpPr/>
          <p:nvPr/>
        </p:nvSpPr>
        <p:spPr>
          <a:xfrm>
            <a:off x="488168" y="2073275"/>
            <a:ext cx="737382" cy="277812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0912D1-05C3-B552-70A8-60C121D68B34}"/>
              </a:ext>
            </a:extLst>
          </p:cNvPr>
          <p:cNvSpPr/>
          <p:nvPr/>
        </p:nvSpPr>
        <p:spPr>
          <a:xfrm>
            <a:off x="9195300" y="2073274"/>
            <a:ext cx="737382" cy="11779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233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6ECCE2-605A-BA28-C474-B2E9AB48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25" t="9932" r="70728" b="18054"/>
          <a:stretch/>
        </p:blipFill>
        <p:spPr>
          <a:xfrm>
            <a:off x="4031952" y="729000"/>
            <a:ext cx="41280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0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16827"/>
              </p:ext>
            </p:extLst>
          </p:nvPr>
        </p:nvGraphicFramePr>
        <p:xfrm>
          <a:off x="696000" y="1269000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 Table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275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EE3C-B263-C5C3-E2B1-E9D3A13AC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14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PH" sz="5000" dirty="0"/>
              <a:t>Remember that each entity in our diagram represents a table in our database</a:t>
            </a:r>
          </a:p>
        </p:txBody>
      </p:sp>
    </p:spTree>
    <p:extLst>
      <p:ext uri="{BB962C8B-B14F-4D97-AF65-F5344CB8AC3E}">
        <p14:creationId xmlns:p14="http://schemas.microsoft.com/office/powerpoint/2010/main" val="1675310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46131DD-A4C6-98FB-73FD-DEDF5C87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155" t="9657" r="3068" b="8998"/>
          <a:stretch/>
        </p:blipFill>
        <p:spPr>
          <a:xfrm>
            <a:off x="1019513" y="3200400"/>
            <a:ext cx="10334626" cy="3438525"/>
          </a:xfr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FF0D00-ED1F-0F70-B7E9-30A7FB690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83555"/>
              </p:ext>
            </p:extLst>
          </p:nvPr>
        </p:nvGraphicFramePr>
        <p:xfrm>
          <a:off x="1106591" y="219075"/>
          <a:ext cx="2161500" cy="1863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5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</a:tblGrid>
              <a:tr h="327738">
                <a:tc gridSpan="3">
                  <a:txBody>
                    <a:bodyPr/>
                    <a:lstStyle/>
                    <a:p>
                      <a:pPr algn="ctr"/>
                      <a:r>
                        <a:rPr lang="en-PH" b="0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3A33D7-3FB4-6870-7B01-74E673F54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906089"/>
              </p:ext>
            </p:extLst>
          </p:nvPr>
        </p:nvGraphicFramePr>
        <p:xfrm>
          <a:off x="5240441" y="219075"/>
          <a:ext cx="2161500" cy="1863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5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</a:tblGrid>
              <a:tr h="327738">
                <a:tc gridSpan="3">
                  <a:txBody>
                    <a:bodyPr/>
                    <a:lstStyle/>
                    <a:p>
                      <a:pPr algn="ctr"/>
                      <a:r>
                        <a:rPr lang="en-PH" b="0" dirty="0"/>
                        <a:t>Order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545C95-F067-AF08-058E-BAE4469B7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356733"/>
              </p:ext>
            </p:extLst>
          </p:nvPr>
        </p:nvGraphicFramePr>
        <p:xfrm>
          <a:off x="9192639" y="219075"/>
          <a:ext cx="2161500" cy="1863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5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</a:tblGrid>
              <a:tr h="327738">
                <a:tc gridSpan="3">
                  <a:txBody>
                    <a:bodyPr/>
                    <a:lstStyle/>
                    <a:p>
                      <a:pPr algn="ctr"/>
                      <a:r>
                        <a:rPr lang="en-PH" b="0" dirty="0"/>
                        <a:t>Product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5" name="Arrow: Up 4">
            <a:extLst>
              <a:ext uri="{FF2B5EF4-FFF2-40B4-BE49-F238E27FC236}">
                <a16:creationId xmlns:a16="http://schemas.microsoft.com/office/drawing/2014/main" id="{50F224D2-F096-3203-B93F-78AD0F507EC7}"/>
              </a:ext>
            </a:extLst>
          </p:cNvPr>
          <p:cNvSpPr/>
          <p:nvPr/>
        </p:nvSpPr>
        <p:spPr>
          <a:xfrm>
            <a:off x="1945025" y="215205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1AC379C3-270C-6846-625A-5BDD2F84E53B}"/>
              </a:ext>
            </a:extLst>
          </p:cNvPr>
          <p:cNvSpPr/>
          <p:nvPr/>
        </p:nvSpPr>
        <p:spPr>
          <a:xfrm>
            <a:off x="6078875" y="215205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60FE2F8A-EC9C-BBF8-1E11-35498456DA3F}"/>
              </a:ext>
            </a:extLst>
          </p:cNvPr>
          <p:cNvSpPr/>
          <p:nvPr/>
        </p:nvSpPr>
        <p:spPr>
          <a:xfrm>
            <a:off x="10031073" y="2187025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56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5166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1171495" y="5187147"/>
            <a:ext cx="1067950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In real world databases, we will have</a:t>
            </a:r>
            <a:r>
              <a:rPr lang="en-US" sz="4000" b="1" dirty="0"/>
              <a:t> different instances of customers</a:t>
            </a:r>
            <a:r>
              <a:rPr lang="en-US" sz="4000" dirty="0"/>
              <a:t>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26623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928294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962025" y="5187147"/>
            <a:ext cx="1088897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Just image if we manage a database for </a:t>
            </a:r>
            <a:r>
              <a:rPr lang="en-US" sz="4000" b="1" dirty="0"/>
              <a:t>Lazada</a:t>
            </a:r>
          </a:p>
        </p:txBody>
      </p:sp>
    </p:spTree>
    <p:extLst>
      <p:ext uri="{BB962C8B-B14F-4D97-AF65-F5344CB8AC3E}">
        <p14:creationId xmlns:p14="http://schemas.microsoft.com/office/powerpoint/2010/main" val="2060523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74775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962025" y="5187147"/>
            <a:ext cx="1088897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We will have </a:t>
            </a:r>
            <a:r>
              <a:rPr lang="en-US" sz="4000" b="1" dirty="0">
                <a:solidFill>
                  <a:srgbClr val="002060"/>
                </a:solidFill>
              </a:rPr>
              <a:t>millions of customers </a:t>
            </a:r>
            <a:r>
              <a:rPr lang="en-US" sz="4000" dirty="0"/>
              <a:t>in this table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27636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31290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962025" y="4953000"/>
            <a:ext cx="10888979" cy="15906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For a table that is very large, we need to use something to </a:t>
            </a:r>
            <a:r>
              <a:rPr lang="en-US" sz="4000" b="1" dirty="0">
                <a:solidFill>
                  <a:srgbClr val="002060"/>
                </a:solidFill>
              </a:rPr>
              <a:t>distinguish who’s who in this massive table.  </a:t>
            </a:r>
          </a:p>
        </p:txBody>
      </p:sp>
    </p:spTree>
    <p:extLst>
      <p:ext uri="{BB962C8B-B14F-4D97-AF65-F5344CB8AC3E}">
        <p14:creationId xmlns:p14="http://schemas.microsoft.com/office/powerpoint/2010/main" val="6905148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83049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962025" y="4953000"/>
            <a:ext cx="10888979" cy="15906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This is where a </a:t>
            </a:r>
            <a:r>
              <a:rPr lang="en-US" sz="4000" b="1" dirty="0">
                <a:solidFill>
                  <a:srgbClr val="002060"/>
                </a:solidFill>
              </a:rPr>
              <a:t>primary key </a:t>
            </a:r>
            <a:r>
              <a:rPr lang="en-US" sz="4000" dirty="0"/>
              <a:t>comes in!</a:t>
            </a:r>
            <a:endParaRPr lang="en-US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04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Entity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9870"/>
            <a:ext cx="11233150" cy="32137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Is an object, like a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0584A7-DD52-C7F4-3C52-D71B87E59BC6}"/>
              </a:ext>
            </a:extLst>
          </p:cNvPr>
          <p:cNvGrpSpPr/>
          <p:nvPr/>
        </p:nvGrpSpPr>
        <p:grpSpPr>
          <a:xfrm>
            <a:off x="5554775" y="3146576"/>
            <a:ext cx="1800000" cy="2353998"/>
            <a:chOff x="5565775" y="3146576"/>
            <a:chExt cx="1800000" cy="23539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76D865-7CDB-F2C7-B5DB-DB5832246441}"/>
                </a:ext>
              </a:extLst>
            </p:cNvPr>
            <p:cNvSpPr txBox="1"/>
            <p:nvPr/>
          </p:nvSpPr>
          <p:spPr>
            <a:xfrm>
              <a:off x="5901500" y="4946576"/>
              <a:ext cx="11673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Place</a:t>
              </a:r>
            </a:p>
          </p:txBody>
        </p:sp>
        <p:pic>
          <p:nvPicPr>
            <p:cNvPr id="6" name="Graphic 5" descr="House outline">
              <a:extLst>
                <a:ext uri="{FF2B5EF4-FFF2-40B4-BE49-F238E27FC236}">
                  <a16:creationId xmlns:a16="http://schemas.microsoft.com/office/drawing/2014/main" id="{23181F4B-5766-007A-18F7-03AD845A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5775" y="3146576"/>
              <a:ext cx="1800000" cy="180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0F1C8-6AB8-CA6D-1EDF-5759C0CE26F6}"/>
              </a:ext>
            </a:extLst>
          </p:cNvPr>
          <p:cNvGrpSpPr/>
          <p:nvPr/>
        </p:nvGrpSpPr>
        <p:grpSpPr>
          <a:xfrm>
            <a:off x="2930950" y="3141189"/>
            <a:ext cx="1800000" cy="2359385"/>
            <a:chOff x="2991705" y="3146576"/>
            <a:chExt cx="1800000" cy="23593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0F79F-D637-0A00-1982-5838B10896A3}"/>
                </a:ext>
              </a:extLst>
            </p:cNvPr>
            <p:cNvSpPr txBox="1"/>
            <p:nvPr/>
          </p:nvSpPr>
          <p:spPr>
            <a:xfrm>
              <a:off x="3180994" y="4951963"/>
              <a:ext cx="13994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Person</a:t>
              </a:r>
            </a:p>
          </p:txBody>
        </p:sp>
        <p:pic>
          <p:nvPicPr>
            <p:cNvPr id="21" name="Graphic 20" descr="Man outline">
              <a:extLst>
                <a:ext uri="{FF2B5EF4-FFF2-40B4-BE49-F238E27FC236}">
                  <a16:creationId xmlns:a16="http://schemas.microsoft.com/office/drawing/2014/main" id="{AD0E367B-0D74-4980-0741-A5BDF8BE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91705" y="3146576"/>
              <a:ext cx="1800000" cy="1800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AA664F-BDED-80BC-7970-055861E320E3}"/>
              </a:ext>
            </a:extLst>
          </p:cNvPr>
          <p:cNvGrpSpPr/>
          <p:nvPr/>
        </p:nvGrpSpPr>
        <p:grpSpPr>
          <a:xfrm>
            <a:off x="8217357" y="3146576"/>
            <a:ext cx="1800000" cy="2353998"/>
            <a:chOff x="8200800" y="3120326"/>
            <a:chExt cx="1800000" cy="23539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966C1E-ACA3-36E8-B6D7-325A4D748056}"/>
                </a:ext>
              </a:extLst>
            </p:cNvPr>
            <p:cNvSpPr txBox="1"/>
            <p:nvPr/>
          </p:nvSpPr>
          <p:spPr>
            <a:xfrm>
              <a:off x="8527787" y="4920326"/>
              <a:ext cx="11240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Thing</a:t>
              </a:r>
            </a:p>
          </p:txBody>
        </p:sp>
        <p:pic>
          <p:nvPicPr>
            <p:cNvPr id="23" name="Graphic 22" descr="Apple outline">
              <a:extLst>
                <a:ext uri="{FF2B5EF4-FFF2-40B4-BE49-F238E27FC236}">
                  <a16:creationId xmlns:a16="http://schemas.microsoft.com/office/drawing/2014/main" id="{D9706981-E5D6-D547-9785-54AEB55E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0800" y="3120326"/>
              <a:ext cx="1800000" cy="1800000"/>
            </a:xfrm>
            <a:prstGeom prst="rect">
              <a:avLst/>
            </a:prstGeom>
          </p:spPr>
        </p:pic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77571DD-C677-1206-CDE3-CF2A6CF5E2F8}"/>
              </a:ext>
            </a:extLst>
          </p:cNvPr>
          <p:cNvSpPr txBox="1">
            <a:spLocks/>
          </p:cNvSpPr>
          <p:nvPr/>
        </p:nvSpPr>
        <p:spPr>
          <a:xfrm>
            <a:off x="3395431" y="5962465"/>
            <a:ext cx="6157443" cy="553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800" dirty="0"/>
              <a:t>That is tracked in a database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1982974-7F76-439E-BE0E-946A692E4A04}"/>
              </a:ext>
            </a:extLst>
          </p:cNvPr>
          <p:cNvSpPr/>
          <p:nvPr/>
        </p:nvSpPr>
        <p:spPr>
          <a:xfrm>
            <a:off x="2336800" y="2959100"/>
            <a:ext cx="8248650" cy="2889592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659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417A-6F50-4A6F-A7A6-4E39FEB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Primary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An attribute or a field that uniquely identifies every record within a certain table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A0E348-DBFE-3A85-C316-2BD815AB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4498677" y="3014470"/>
            <a:ext cx="2752063" cy="360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337D51-8CD7-47AD-A31A-3A19B6FE5459}"/>
              </a:ext>
            </a:extLst>
          </p:cNvPr>
          <p:cNvSpPr/>
          <p:nvPr/>
        </p:nvSpPr>
        <p:spPr>
          <a:xfrm>
            <a:off x="4552950" y="3587750"/>
            <a:ext cx="2633663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923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So for this </a:t>
            </a:r>
            <a:r>
              <a:rPr lang="en-PH" b="1" dirty="0"/>
              <a:t>Customer</a:t>
            </a:r>
            <a:r>
              <a:rPr lang="en-PH" dirty="0"/>
              <a:t> table, the primary key is going to be a value that makes every customer distinct from any other customer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329144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7622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417A-6F50-4A6F-A7A6-4E39FEB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Primary Key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PH" sz="3500" dirty="0"/>
              <a:t>A primary key has to be </a:t>
            </a:r>
            <a:r>
              <a:rPr lang="en-PH" sz="3500" b="1" dirty="0"/>
              <a:t>unique</a:t>
            </a:r>
            <a:r>
              <a:rPr lang="en-PH" sz="3500" dirty="0"/>
              <a:t> and identify with </a:t>
            </a:r>
            <a:r>
              <a:rPr lang="en-PH" sz="3500" b="1" dirty="0"/>
              <a:t>only one </a:t>
            </a:r>
            <a:r>
              <a:rPr lang="en-PH" sz="3500" dirty="0"/>
              <a:t>record in our table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500" dirty="0"/>
              <a:t>It needs to be </a:t>
            </a:r>
            <a:r>
              <a:rPr lang="en-PH" sz="3500" b="1" dirty="0"/>
              <a:t>never changing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500" dirty="0"/>
              <a:t>A primary key needs to be </a:t>
            </a:r>
            <a:r>
              <a:rPr lang="en-PH" sz="3500" b="1" dirty="0"/>
              <a:t>never null</a:t>
            </a:r>
          </a:p>
          <a:p>
            <a:pPr marL="514350" indent="-514350">
              <a:buFont typeface="+mj-lt"/>
              <a:buAutoNum type="arabicPeriod"/>
            </a:pPr>
            <a:endParaRPr lang="en-PH" sz="3500" dirty="0"/>
          </a:p>
        </p:txBody>
      </p:sp>
    </p:spTree>
    <p:extLst>
      <p:ext uri="{BB962C8B-B14F-4D97-AF65-F5344CB8AC3E}">
        <p14:creationId xmlns:p14="http://schemas.microsoft.com/office/powerpoint/2010/main" val="3426890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We cannot use </a:t>
            </a:r>
            <a:r>
              <a:rPr lang="en-PH" b="1" dirty="0"/>
              <a:t>FirstName</a:t>
            </a:r>
            <a:r>
              <a:rPr lang="en-PH" dirty="0"/>
              <a:t> and </a:t>
            </a:r>
            <a:r>
              <a:rPr lang="en-PH" b="1" dirty="0" err="1"/>
              <a:t>LastName</a:t>
            </a:r>
            <a:r>
              <a:rPr lang="en-PH" dirty="0"/>
              <a:t> because it is possible to have a customer that have </a:t>
            </a:r>
            <a:r>
              <a:rPr lang="en-PH" b="1" dirty="0"/>
              <a:t>identical first names and last names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945871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2245100" y="2778378"/>
            <a:ext cx="3069178" cy="366353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701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We cannot also use the </a:t>
            </a:r>
            <a:r>
              <a:rPr lang="en-PH" sz="2600" b="1" dirty="0"/>
              <a:t>address</a:t>
            </a:r>
            <a:r>
              <a:rPr lang="en-PH" sz="2600" dirty="0"/>
              <a:t> because two different customers </a:t>
            </a:r>
            <a:r>
              <a:rPr lang="en-PH" sz="2600" b="1" dirty="0"/>
              <a:t>could live at the same address</a:t>
            </a:r>
            <a:r>
              <a:rPr lang="en-PH" sz="2600" dirty="0"/>
              <a:t> not to mention that customer could move homes at any time.</a:t>
            </a:r>
            <a:endParaRPr lang="en-PH" sz="2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70092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5321786" y="2778378"/>
            <a:ext cx="4629038" cy="366353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5847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A customer could also change </a:t>
            </a:r>
            <a:r>
              <a:rPr lang="en-PH" sz="2600" b="1" dirty="0"/>
              <a:t>their phone number at any time.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8696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9940066" y="2790042"/>
            <a:ext cx="1555932" cy="366353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800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Leaving us with the </a:t>
            </a:r>
            <a:r>
              <a:rPr lang="en-PH" sz="2600" b="1" dirty="0" err="1"/>
              <a:t>CustomerID</a:t>
            </a:r>
            <a:r>
              <a:rPr lang="en-PH" sz="2600" dirty="0"/>
              <a:t>. By design, any ID is typically programmed to </a:t>
            </a:r>
            <a:r>
              <a:rPr lang="en-PH" sz="2600" b="1" dirty="0">
                <a:solidFill>
                  <a:srgbClr val="00B050"/>
                </a:solidFill>
              </a:rPr>
              <a:t>increment</a:t>
            </a:r>
            <a:r>
              <a:rPr lang="en-PH" sz="2600" b="1" dirty="0"/>
              <a:t> for each addition to the table</a:t>
            </a:r>
            <a:r>
              <a:rPr lang="en-PH" sz="2600" dirty="0"/>
              <a:t>.</a:t>
            </a:r>
            <a:endParaRPr lang="en-PH" sz="2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27301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695999" y="2790042"/>
            <a:ext cx="1555932" cy="366353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3021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Because of this, the value in </a:t>
            </a:r>
            <a:r>
              <a:rPr lang="en-PH" sz="2600" b="1" dirty="0" err="1"/>
              <a:t>CustomerID</a:t>
            </a:r>
            <a:r>
              <a:rPr lang="en-PH" sz="2600" dirty="0"/>
              <a:t> will never be repeated in this table. So we are good to make </a:t>
            </a:r>
            <a:r>
              <a:rPr lang="en-PH" sz="2600" b="1" dirty="0" err="1"/>
              <a:t>CustomerID</a:t>
            </a:r>
            <a:r>
              <a:rPr lang="en-PH" sz="2600" dirty="0"/>
              <a:t> our primary key</a:t>
            </a:r>
            <a:endParaRPr lang="en-PH" sz="2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382523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695999" y="2790042"/>
            <a:ext cx="1555932" cy="366353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748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b="1" dirty="0"/>
              <a:t>Primary Keys </a:t>
            </a:r>
            <a:r>
              <a:rPr lang="en-PH" sz="2600" dirty="0"/>
              <a:t>are typically indicated in ERDs by using PK besides the attribute</a:t>
            </a:r>
          </a:p>
        </p:txBody>
      </p:sp>
      <p:pic>
        <p:nvPicPr>
          <p:cNvPr id="10" name="Picture 9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20B4729B-2727-79A3-8BE8-7427C65D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6" y="2106384"/>
            <a:ext cx="10324086" cy="396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82D63C2-C499-8E85-F4B8-05900E120C30}"/>
                  </a:ext>
                </a:extLst>
              </p14:cNvPr>
              <p14:cNvContentPartPr/>
              <p14:nvPr/>
            </p14:nvContentPartPr>
            <p14:xfrm>
              <a:off x="1223092" y="2845252"/>
              <a:ext cx="730080" cy="536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82D63C2-C499-8E85-F4B8-05900E120C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452" y="2827252"/>
                <a:ext cx="765720" cy="5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2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2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The reason why you cannot register an account using the same email address is because the database </a:t>
            </a:r>
            <a:r>
              <a:rPr lang="en-PH" sz="2600" b="1" dirty="0">
                <a:solidFill>
                  <a:srgbClr val="0070C0"/>
                </a:solidFill>
              </a:rPr>
              <a:t>uses your email address as the primary key</a:t>
            </a:r>
          </a:p>
        </p:txBody>
      </p:sp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783B1507-BA50-0BAF-0917-135DFCB8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96" y="1840404"/>
            <a:ext cx="55245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0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2381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dirty="0"/>
              <a:t>For example, if we were to buy a shoe in Lazada</a:t>
            </a:r>
          </a:p>
        </p:txBody>
      </p:sp>
      <p:pic>
        <p:nvPicPr>
          <p:cNvPr id="4" name="Picture 3" descr="A cartoon of a lion holding a sign&#10;&#10;Description automatically generated">
            <a:extLst>
              <a:ext uri="{FF2B5EF4-FFF2-40B4-BE49-F238E27FC236}">
                <a16:creationId xmlns:a16="http://schemas.microsoft.com/office/drawing/2014/main" id="{8ABEFDF1-C542-900A-564E-1955A5D9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73" y="3286723"/>
            <a:ext cx="3457775" cy="34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89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For the </a:t>
            </a:r>
            <a:r>
              <a:rPr lang="en-PH" sz="2600" b="1" dirty="0"/>
              <a:t>Order</a:t>
            </a:r>
            <a:r>
              <a:rPr lang="en-PH" sz="2600" dirty="0"/>
              <a:t> and </a:t>
            </a:r>
            <a:r>
              <a:rPr lang="en-PH" sz="2600" b="1" dirty="0"/>
              <a:t>Product</a:t>
            </a:r>
            <a:r>
              <a:rPr lang="en-PH" sz="2600" dirty="0"/>
              <a:t>, we will use </a:t>
            </a:r>
            <a:r>
              <a:rPr lang="en-PH" sz="2600" b="1" dirty="0" err="1"/>
              <a:t>OrderID</a:t>
            </a:r>
            <a:r>
              <a:rPr lang="en-PH" sz="2600" dirty="0"/>
              <a:t> and </a:t>
            </a:r>
            <a:r>
              <a:rPr lang="en-PH" sz="2600" b="1" dirty="0" err="1"/>
              <a:t>ProductID</a:t>
            </a:r>
            <a:r>
              <a:rPr lang="en-PH" sz="2600" dirty="0"/>
              <a:t> as the primary key, </a:t>
            </a:r>
          </a:p>
        </p:txBody>
      </p:sp>
      <p:pic>
        <p:nvPicPr>
          <p:cNvPr id="4" name="Picture 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FA84753-DAE6-382D-78E2-0951ACB6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1851106"/>
            <a:ext cx="11262640" cy="4320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75DC2C-B37F-8A9D-9CA0-1B72255BE3C4}"/>
                  </a:ext>
                </a:extLst>
              </p14:cNvPr>
              <p14:cNvContentPartPr/>
              <p14:nvPr/>
            </p14:nvContentPartPr>
            <p14:xfrm>
              <a:off x="5143492" y="2659132"/>
              <a:ext cx="588240" cy="439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75DC2C-B37F-8A9D-9CA0-1B72255BE3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5492" y="2641132"/>
                <a:ext cx="6238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B8A3DC-FBDA-A1C2-440E-13148A6864B4}"/>
                  </a:ext>
                </a:extLst>
              </p14:cNvPr>
              <p14:cNvContentPartPr/>
              <p14:nvPr/>
            </p14:nvContentPartPr>
            <p14:xfrm>
              <a:off x="8988292" y="2671372"/>
              <a:ext cx="600840" cy="42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B8A3DC-FBDA-A1C2-440E-13148A6864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70652" y="2653732"/>
                <a:ext cx="636480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642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800" dirty="0"/>
              <a:t>We now have primary keys that are </a:t>
            </a:r>
            <a:r>
              <a:rPr lang="en-PH" sz="2800" b="1" dirty="0"/>
              <a:t>unique</a:t>
            </a:r>
            <a:r>
              <a:rPr lang="en-PH" sz="2800" dirty="0"/>
              <a:t>, </a:t>
            </a:r>
            <a:r>
              <a:rPr lang="en-PH" sz="2800" b="1" dirty="0"/>
              <a:t>never changin</a:t>
            </a:r>
            <a:r>
              <a:rPr lang="en-PH" b="1" dirty="0"/>
              <a:t>g </a:t>
            </a:r>
            <a:r>
              <a:rPr lang="en-PH" dirty="0"/>
              <a:t>and </a:t>
            </a:r>
            <a:r>
              <a:rPr lang="en-PH" b="1" dirty="0"/>
              <a:t>never null</a:t>
            </a:r>
            <a:endParaRPr lang="en-PH" sz="2800" b="1" dirty="0"/>
          </a:p>
        </p:txBody>
      </p:sp>
      <p:pic>
        <p:nvPicPr>
          <p:cNvPr id="4" name="Picture 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FA84753-DAE6-382D-78E2-0951ACB6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1851106"/>
            <a:ext cx="11262640" cy="432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070952-A3E3-9778-B4C0-E22C9103AEF4}"/>
              </a:ext>
            </a:extLst>
          </p:cNvPr>
          <p:cNvSpPr/>
          <p:nvPr/>
        </p:nvSpPr>
        <p:spPr>
          <a:xfrm>
            <a:off x="914940" y="2777163"/>
            <a:ext cx="2304778" cy="30732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2DD01-4E6F-4C82-1538-4643C2414229}"/>
              </a:ext>
            </a:extLst>
          </p:cNvPr>
          <p:cNvSpPr/>
          <p:nvPr/>
        </p:nvSpPr>
        <p:spPr>
          <a:xfrm>
            <a:off x="5059790" y="2777163"/>
            <a:ext cx="2304778" cy="30732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4F2BA-8110-C36C-F203-12BD7DCD2330}"/>
              </a:ext>
            </a:extLst>
          </p:cNvPr>
          <p:cNvSpPr/>
          <p:nvPr/>
        </p:nvSpPr>
        <p:spPr>
          <a:xfrm>
            <a:off x="8972282" y="2777162"/>
            <a:ext cx="2304778" cy="30732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577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417A-6F50-4A6F-A7A6-4E39FEB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Foreign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The same as a primary key. It’s just located in a foreign place.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AF003B-88A2-228A-E69E-82731002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7759504" y="2917666"/>
            <a:ext cx="2520000" cy="36625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39893C-CDB6-E741-EF4D-DBA48CEE6E70}"/>
              </a:ext>
            </a:extLst>
          </p:cNvPr>
          <p:cNvSpPr/>
          <p:nvPr/>
        </p:nvSpPr>
        <p:spPr>
          <a:xfrm>
            <a:off x="7815464" y="3819570"/>
            <a:ext cx="2408080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0645F64-23D5-CCA0-1FA1-22973B55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2592605" y="2917666"/>
            <a:ext cx="2752063" cy="36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0B7CA4-9BBE-FEB1-CE76-7E56D672A4D6}"/>
              </a:ext>
            </a:extLst>
          </p:cNvPr>
          <p:cNvSpPr/>
          <p:nvPr/>
        </p:nvSpPr>
        <p:spPr>
          <a:xfrm>
            <a:off x="2653066" y="3473495"/>
            <a:ext cx="2627272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21250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5090DB63-C760-32D9-D472-4632C1B7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" y="286323"/>
            <a:ext cx="11262640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7C5FD9-D814-2792-CFB3-EE0DA95AA3C0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C99D0-00F5-1D5A-926B-DE12FEE7B17E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3000" dirty="0"/>
              <a:t>You may notice that the </a:t>
            </a:r>
            <a:r>
              <a:rPr lang="en-PH" sz="3000" b="1" dirty="0" err="1"/>
              <a:t>CustomerID</a:t>
            </a:r>
            <a:r>
              <a:rPr lang="en-PH" sz="3000" dirty="0"/>
              <a:t> from the </a:t>
            </a:r>
            <a:r>
              <a:rPr lang="en-PH" sz="3000" b="1" dirty="0"/>
              <a:t>Customer</a:t>
            </a:r>
            <a:r>
              <a:rPr lang="en-PH" sz="3000" dirty="0"/>
              <a:t> entity is also in the </a:t>
            </a:r>
            <a:r>
              <a:rPr lang="en-PH" sz="3000" b="1" dirty="0"/>
              <a:t>Order</a:t>
            </a:r>
            <a:r>
              <a:rPr lang="en-PH" sz="3000" dirty="0"/>
              <a:t> entity. Why??</a:t>
            </a:r>
            <a:endParaRPr lang="en-PH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32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5090DB63-C760-32D9-D472-4632C1B7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" y="286323"/>
            <a:ext cx="11262640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7C5FD9-D814-2792-CFB3-EE0DA95AA3C0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C99D0-00F5-1D5A-926B-DE12FEE7B17E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Because for each order, </a:t>
            </a:r>
            <a:r>
              <a:rPr lang="en-PH" sz="4000" b="1" dirty="0"/>
              <a:t>we want to know which customer placed that order</a:t>
            </a:r>
          </a:p>
        </p:txBody>
      </p:sp>
    </p:spTree>
    <p:extLst>
      <p:ext uri="{BB962C8B-B14F-4D97-AF65-F5344CB8AC3E}">
        <p14:creationId xmlns:p14="http://schemas.microsoft.com/office/powerpoint/2010/main" val="4733612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5090DB63-C760-32D9-D472-4632C1B7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" y="286323"/>
            <a:ext cx="11262640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7C5FD9-D814-2792-CFB3-EE0DA95AA3C0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C99D0-00F5-1D5A-926B-DE12FEE7B17E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The order entity is simply </a:t>
            </a:r>
            <a:r>
              <a:rPr lang="en-PH" sz="4000" b="1" dirty="0">
                <a:solidFill>
                  <a:srgbClr val="0070C0"/>
                </a:solidFill>
              </a:rPr>
              <a:t>referencing</a:t>
            </a:r>
            <a:r>
              <a:rPr lang="en-PH" sz="4000" dirty="0"/>
              <a:t> the </a:t>
            </a:r>
            <a:r>
              <a:rPr lang="en-PH" sz="4000" dirty="0" err="1"/>
              <a:t>CustomerID</a:t>
            </a:r>
            <a:r>
              <a:rPr lang="en-PH" sz="4000" dirty="0"/>
              <a:t> from the customer entity</a:t>
            </a:r>
            <a:endParaRPr lang="en-PH" sz="4000" b="1" dirty="0"/>
          </a:p>
        </p:txBody>
      </p:sp>
    </p:spTree>
    <p:extLst>
      <p:ext uri="{BB962C8B-B14F-4D97-AF65-F5344CB8AC3E}">
        <p14:creationId xmlns:p14="http://schemas.microsoft.com/office/powerpoint/2010/main" val="2969587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That makes it a </a:t>
            </a:r>
            <a:r>
              <a:rPr lang="en-PH" sz="4000" b="1" dirty="0"/>
              <a:t>foreign key </a:t>
            </a:r>
            <a:r>
              <a:rPr lang="en-PH" sz="4000" dirty="0"/>
              <a:t>here so we will mark it with </a:t>
            </a:r>
            <a:r>
              <a:rPr lang="en-PH" sz="4000" b="1" dirty="0"/>
              <a:t>FK</a:t>
            </a:r>
          </a:p>
        </p:txBody>
      </p:sp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7E5969-99EA-A19D-ADE9-A3149BF7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279658"/>
            <a:ext cx="11262639" cy="43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82FBFC-A72C-4B0E-A0DF-6BE4386BDC24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BD56E-9C0C-E204-6348-9391A2B4CD13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C04516-A9D1-8576-A1F9-D588DFAE2AD9}"/>
                  </a:ext>
                </a:extLst>
              </p14:cNvPr>
              <p14:cNvContentPartPr/>
              <p14:nvPr/>
            </p14:nvContentPartPr>
            <p14:xfrm>
              <a:off x="5091652" y="1480132"/>
              <a:ext cx="628200" cy="504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C04516-A9D1-8576-A1F9-D588DFAE2A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3652" y="1462492"/>
                <a:ext cx="663840" cy="5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7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And we can further show this relationship in our diagram by </a:t>
            </a:r>
            <a:r>
              <a:rPr lang="en-PH" sz="4000" b="1" dirty="0">
                <a:solidFill>
                  <a:srgbClr val="0070C0"/>
                </a:solidFill>
              </a:rPr>
              <a:t>adjusting the line up </a:t>
            </a:r>
            <a:r>
              <a:rPr lang="en-PH" sz="4000" dirty="0"/>
              <a:t>with the </a:t>
            </a:r>
            <a:r>
              <a:rPr lang="en-PH" sz="4000" b="1" dirty="0"/>
              <a:t>primary </a:t>
            </a:r>
            <a:r>
              <a:rPr lang="en-PH" sz="4000" dirty="0"/>
              <a:t>and </a:t>
            </a:r>
            <a:r>
              <a:rPr lang="en-PH" sz="4000" b="1" dirty="0"/>
              <a:t>foreign</a:t>
            </a:r>
            <a:r>
              <a:rPr lang="en-PH" sz="4000" dirty="0"/>
              <a:t> key</a:t>
            </a:r>
            <a:endParaRPr lang="en-PH" sz="4000" b="1" dirty="0"/>
          </a:p>
        </p:txBody>
      </p:sp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2BEEB1E-6AA6-3D9F-4D67-8CE588C6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285085"/>
            <a:ext cx="11262639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82FBFC-A72C-4B0E-A0DF-6BE4386BDC24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1BD56E-9C0C-E204-6348-9391A2B4CD13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DA713F-42DB-FD11-7FFA-92F1B8838BBA}"/>
                  </a:ext>
                </a:extLst>
              </p14:cNvPr>
              <p14:cNvContentPartPr/>
              <p14:nvPr/>
            </p14:nvContentPartPr>
            <p14:xfrm>
              <a:off x="578692" y="1099972"/>
              <a:ext cx="7148880" cy="936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DA713F-42DB-FD11-7FFA-92F1B8838B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052" y="1063972"/>
                <a:ext cx="7220520" cy="10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21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This helps visually reinforce the fact that </a:t>
            </a:r>
            <a:r>
              <a:rPr lang="en-PH" sz="4000" b="1" dirty="0">
                <a:solidFill>
                  <a:srgbClr val="0070C0"/>
                </a:solidFill>
              </a:rPr>
              <a:t>foreign key in the Order entity is referencing the primary key of the Customer entity</a:t>
            </a:r>
          </a:p>
        </p:txBody>
      </p:sp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2BEEB1E-6AA6-3D9F-4D67-8CE588C6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285085"/>
            <a:ext cx="11262639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82FBFC-A72C-4B0E-A0DF-6BE4386BDC24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1BD56E-9C0C-E204-6348-9391A2B4CD13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DA713F-42DB-FD11-7FFA-92F1B8838BBA}"/>
                  </a:ext>
                </a:extLst>
              </p14:cNvPr>
              <p14:cNvContentPartPr/>
              <p14:nvPr/>
            </p14:nvContentPartPr>
            <p14:xfrm>
              <a:off x="578692" y="1099972"/>
              <a:ext cx="7148880" cy="936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DA713F-42DB-FD11-7FFA-92F1B8838B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692" y="1063972"/>
                <a:ext cx="7220520" cy="10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603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315-7B6E-3661-1666-55D37FFBB2A3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Foreign Key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39E2-C858-D99E-CFD2-139108CB8F0E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PH" sz="3500" dirty="0"/>
              <a:t>Unlike a primary key, a foreign key does not have to be unique. It </a:t>
            </a:r>
            <a:r>
              <a:rPr lang="en-PH" sz="3500" b="1" dirty="0"/>
              <a:t>can be repeated </a:t>
            </a:r>
            <a:r>
              <a:rPr lang="en-PH" sz="3500" dirty="0"/>
              <a:t>inside a table.</a:t>
            </a:r>
            <a:endParaRPr lang="en-PH" sz="3500" b="1" dirty="0"/>
          </a:p>
          <a:p>
            <a:pPr marL="514350" indent="-514350">
              <a:buFont typeface="+mj-lt"/>
              <a:buAutoNum type="arabicPeriod"/>
            </a:pPr>
            <a:endParaRPr lang="en-PH" sz="3500" dirty="0"/>
          </a:p>
        </p:txBody>
      </p:sp>
    </p:spTree>
    <p:extLst>
      <p:ext uri="{BB962C8B-B14F-4D97-AF65-F5344CB8AC3E}">
        <p14:creationId xmlns:p14="http://schemas.microsoft.com/office/powerpoint/2010/main" val="194083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D5B88-7F52-A3D3-D641-3B348316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2"/>
          <a:stretch/>
        </p:blipFill>
        <p:spPr>
          <a:xfrm>
            <a:off x="650622" y="1028153"/>
            <a:ext cx="108907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68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If Elizer is an avid shopper, his </a:t>
            </a:r>
            <a:r>
              <a:rPr lang="en-PH" sz="2600" b="1" dirty="0" err="1"/>
              <a:t>CustomerID</a:t>
            </a:r>
            <a:r>
              <a:rPr lang="en-PH" sz="2600" dirty="0"/>
              <a:t> is going to be repeated a lot!</a:t>
            </a:r>
            <a:endParaRPr lang="en-PH" sz="2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242318"/>
              </p:ext>
            </p:extLst>
          </p:nvPr>
        </p:nvGraphicFramePr>
        <p:xfrm>
          <a:off x="695999" y="2102237"/>
          <a:ext cx="10800000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329035043"/>
                    </a:ext>
                  </a:extLst>
                </a:gridCol>
              </a:tblGrid>
              <a:tr h="678285">
                <a:tc gridSpan="8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Order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OrderID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CustomerID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CustomerName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ToStreet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ToCity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ToState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ToZip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ShipDate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01-01-25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Juan</a:t>
                      </a:r>
                    </a:p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01-02-25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01-01-30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2041841" y="3563629"/>
            <a:ext cx="2704024" cy="96329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804402-82F9-2984-E39A-5CF3C6D82D7F}"/>
              </a:ext>
            </a:extLst>
          </p:cNvPr>
          <p:cNvSpPr/>
          <p:nvPr/>
        </p:nvSpPr>
        <p:spPr>
          <a:xfrm>
            <a:off x="2041841" y="5478616"/>
            <a:ext cx="2704024" cy="96329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6528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315-7B6E-3661-1666-55D37FFBB2A3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Foreign Key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39E2-C858-D99E-CFD2-139108CB8F0E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PH" sz="3500" dirty="0"/>
              <a:t>Unlike a primary key, a foreign key does not have to be unique. It </a:t>
            </a:r>
            <a:r>
              <a:rPr lang="en-PH" sz="3500" b="1" dirty="0"/>
              <a:t>can be repeated </a:t>
            </a:r>
            <a:r>
              <a:rPr lang="en-PH" sz="3500" dirty="0"/>
              <a:t>inside a table.</a:t>
            </a:r>
            <a:endParaRPr lang="en-PH" sz="3500" b="1" dirty="0"/>
          </a:p>
          <a:p>
            <a:pPr marL="514350" indent="-514350">
              <a:buFont typeface="+mj-lt"/>
              <a:buAutoNum type="arabicPeriod"/>
            </a:pPr>
            <a:r>
              <a:rPr lang="en-PH" sz="3500" dirty="0"/>
              <a:t>It is possible to have multiple foreign keys in one entity</a:t>
            </a:r>
          </a:p>
        </p:txBody>
      </p:sp>
    </p:spTree>
    <p:extLst>
      <p:ext uri="{BB962C8B-B14F-4D97-AF65-F5344CB8AC3E}">
        <p14:creationId xmlns:p14="http://schemas.microsoft.com/office/powerpoint/2010/main" val="2484945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36D447-2BC5-D1BC-46C3-040A523C4082}"/>
              </a:ext>
            </a:extLst>
          </p:cNvPr>
          <p:cNvSpPr txBox="1"/>
          <p:nvPr/>
        </p:nvSpPr>
        <p:spPr>
          <a:xfrm>
            <a:off x="837128" y="805782"/>
            <a:ext cx="10953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Let us say that for each order,  </a:t>
            </a:r>
            <a:r>
              <a:rPr lang="en-PH" sz="4000" b="1" dirty="0">
                <a:solidFill>
                  <a:srgbClr val="0070C0"/>
                </a:solidFill>
              </a:rPr>
              <a:t>we also want to know the product that is being sold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E86135-F404-FA79-30A1-E88AED10D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714034"/>
              </p:ext>
            </p:extLst>
          </p:nvPr>
        </p:nvGraphicFramePr>
        <p:xfrm>
          <a:off x="696000" y="2205268"/>
          <a:ext cx="10800000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329035043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750596278"/>
                    </a:ext>
                  </a:extLst>
                </a:gridCol>
              </a:tblGrid>
              <a:tr h="678285">
                <a:tc gridSpan="9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Order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OrderID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CustomerID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CustomerName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ToStreet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ToCity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ToState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ToZip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ShipDate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ProductID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01-01-25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Juan</a:t>
                      </a:r>
                    </a:p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01-02-25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01-01-30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60E2253-A3CE-6ABD-441B-D5B6A4197D59}"/>
              </a:ext>
            </a:extLst>
          </p:cNvPr>
          <p:cNvSpPr/>
          <p:nvPr/>
        </p:nvSpPr>
        <p:spPr>
          <a:xfrm>
            <a:off x="10277341" y="2887488"/>
            <a:ext cx="1218659" cy="365745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556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36D447-2BC5-D1BC-46C3-040A523C4082}"/>
              </a:ext>
            </a:extLst>
          </p:cNvPr>
          <p:cNvSpPr txBox="1"/>
          <p:nvPr/>
        </p:nvSpPr>
        <p:spPr>
          <a:xfrm>
            <a:off x="837128" y="805782"/>
            <a:ext cx="10953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We will just add the </a:t>
            </a:r>
            <a:r>
              <a:rPr lang="en-PH" sz="4000" b="1" dirty="0" err="1"/>
              <a:t>ProductID</a:t>
            </a:r>
            <a:r>
              <a:rPr lang="en-PH" sz="4000" dirty="0"/>
              <a:t> attribute in the Order entity and link it to the Product Entity</a:t>
            </a:r>
            <a:endParaRPr lang="en-PH" sz="4000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B06FF714-3CA3-3804-F855-A592A606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36" y="2205624"/>
            <a:ext cx="6567528" cy="43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A42DC-536E-BF73-BBB8-897981A7783B}"/>
              </a:ext>
            </a:extLst>
          </p:cNvPr>
          <p:cNvSpPr/>
          <p:nvPr/>
        </p:nvSpPr>
        <p:spPr>
          <a:xfrm>
            <a:off x="3249768" y="5756857"/>
            <a:ext cx="2101404" cy="34773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3D18A-0043-E490-CD96-568BFDF008BA}"/>
              </a:ext>
            </a:extLst>
          </p:cNvPr>
          <p:cNvSpPr/>
          <p:nvPr/>
        </p:nvSpPr>
        <p:spPr>
          <a:xfrm>
            <a:off x="6834386" y="3060347"/>
            <a:ext cx="2122869" cy="36865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993315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36D447-2BC5-D1BC-46C3-040A523C4082}"/>
              </a:ext>
            </a:extLst>
          </p:cNvPr>
          <p:cNvSpPr txBox="1"/>
          <p:nvPr/>
        </p:nvSpPr>
        <p:spPr>
          <a:xfrm>
            <a:off x="837128" y="805782"/>
            <a:ext cx="10953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Now we have </a:t>
            </a:r>
            <a:r>
              <a:rPr lang="en-PH" sz="4000" b="1" dirty="0"/>
              <a:t>two foreign keys </a:t>
            </a:r>
            <a:r>
              <a:rPr lang="en-PH" sz="4000" dirty="0"/>
              <a:t>in our Order Entity</a:t>
            </a:r>
            <a:endParaRPr lang="en-PH" sz="4000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B06FF714-3CA3-3804-F855-A592A606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36" y="2205624"/>
            <a:ext cx="6567528" cy="43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A42DC-536E-BF73-BBB8-897981A7783B}"/>
              </a:ext>
            </a:extLst>
          </p:cNvPr>
          <p:cNvSpPr/>
          <p:nvPr/>
        </p:nvSpPr>
        <p:spPr>
          <a:xfrm>
            <a:off x="3249768" y="5756857"/>
            <a:ext cx="2101404" cy="34773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3D18A-0043-E490-CD96-568BFDF008BA}"/>
              </a:ext>
            </a:extLst>
          </p:cNvPr>
          <p:cNvSpPr/>
          <p:nvPr/>
        </p:nvSpPr>
        <p:spPr>
          <a:xfrm>
            <a:off x="6834386" y="3060347"/>
            <a:ext cx="2122869" cy="36865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CAD45-092C-785D-C94F-E9502FF158E8}"/>
              </a:ext>
            </a:extLst>
          </p:cNvPr>
          <p:cNvSpPr/>
          <p:nvPr/>
        </p:nvSpPr>
        <p:spPr>
          <a:xfrm>
            <a:off x="3256211" y="3365679"/>
            <a:ext cx="2101404" cy="34773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298615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36D447-2BC5-D1BC-46C3-040A523C4082}"/>
              </a:ext>
            </a:extLst>
          </p:cNvPr>
          <p:cNvSpPr txBox="1"/>
          <p:nvPr/>
        </p:nvSpPr>
        <p:spPr>
          <a:xfrm>
            <a:off x="837128" y="805782"/>
            <a:ext cx="10953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For a more detailed diagram, we can also add the </a:t>
            </a:r>
            <a:r>
              <a:rPr lang="en-PH" sz="4000" b="1" dirty="0"/>
              <a:t>datatype</a:t>
            </a:r>
            <a:r>
              <a:rPr lang="en-PH" sz="4000" dirty="0"/>
              <a:t> and </a:t>
            </a:r>
            <a:r>
              <a:rPr lang="en-PH" sz="4000" b="1" dirty="0"/>
              <a:t>constraint</a:t>
            </a:r>
            <a:r>
              <a:rPr lang="en-PH" sz="4000" dirty="0"/>
              <a:t> for each attribute</a:t>
            </a:r>
            <a:endParaRPr lang="en-PH" sz="4000" b="1" dirty="0">
              <a:solidFill>
                <a:srgbClr val="0070C0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2A22B63-6981-881C-5BBC-8DE6EA6B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6" y="2856943"/>
            <a:ext cx="11551999" cy="30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12FB50-F81D-3AD0-8398-9175E670D884}"/>
              </a:ext>
            </a:extLst>
          </p:cNvPr>
          <p:cNvSpPr/>
          <p:nvPr/>
        </p:nvSpPr>
        <p:spPr>
          <a:xfrm>
            <a:off x="2466304" y="3459956"/>
            <a:ext cx="1114023" cy="168515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DFCBC2-1D30-A747-A522-DA223E231DC8}"/>
              </a:ext>
            </a:extLst>
          </p:cNvPr>
          <p:cNvSpPr/>
          <p:nvPr/>
        </p:nvSpPr>
        <p:spPr>
          <a:xfrm>
            <a:off x="6882729" y="3459956"/>
            <a:ext cx="1203996" cy="215344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6F22B7-C9B3-3CFF-9D6B-24F6A286F285}"/>
              </a:ext>
            </a:extLst>
          </p:cNvPr>
          <p:cNvSpPr/>
          <p:nvPr/>
        </p:nvSpPr>
        <p:spPr>
          <a:xfrm>
            <a:off x="10787129" y="3459956"/>
            <a:ext cx="1052446" cy="72469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104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An </a:t>
            </a:r>
            <a:r>
              <a:rPr lang="en-US" sz="4400" b="1" dirty="0">
                <a:solidFill>
                  <a:srgbClr val="0070C0"/>
                </a:solidFill>
              </a:rPr>
              <a:t>Entity</a:t>
            </a:r>
            <a:r>
              <a:rPr lang="en-US" sz="4400" dirty="0"/>
              <a:t> could be…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28446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00477" y="2493816"/>
            <a:ext cx="2520000" cy="36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1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2239</TotalTime>
  <Words>1796</Words>
  <Application>Microsoft Office PowerPoint</Application>
  <PresentationFormat>Widescreen</PresentationFormat>
  <Paragraphs>643</Paragraphs>
  <Slides>85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Aptos</vt:lpstr>
      <vt:lpstr>Aptos Display</vt:lpstr>
      <vt:lpstr>Arial</vt:lpstr>
      <vt:lpstr>Wingdings</vt:lpstr>
      <vt:lpstr>Office Theme</vt:lpstr>
      <vt:lpstr>Entity Relationship Diagram</vt:lpstr>
      <vt:lpstr>PowerPoint Presentation</vt:lpstr>
      <vt:lpstr>Database</vt:lpstr>
      <vt:lpstr>PowerPoint Presentation</vt:lpstr>
      <vt:lpstr>Entity Relationship Diagrams</vt:lpstr>
      <vt:lpstr>Entity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Cardinalities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Primary Key</vt:lpstr>
      <vt:lpstr>PowerPoint Presentation</vt:lpstr>
      <vt:lpstr>Primary Key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Foreign 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272</cp:revision>
  <dcterms:created xsi:type="dcterms:W3CDTF">2024-08-08T01:29:50Z</dcterms:created>
  <dcterms:modified xsi:type="dcterms:W3CDTF">2024-12-02T16:55:54Z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